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75" r:id="rId2"/>
    <p:sldId id="256" r:id="rId3"/>
    <p:sldId id="257" r:id="rId4"/>
    <p:sldId id="260" r:id="rId5"/>
    <p:sldId id="261" r:id="rId6"/>
    <p:sldId id="262" r:id="rId7"/>
    <p:sldId id="263" r:id="rId8"/>
    <p:sldId id="258" r:id="rId9"/>
    <p:sldId id="259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1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BD4B0F-148C-49A5-B2A6-014020FAA4E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61BF90-5075-4BC1-9DED-EE28DD4C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D5A117E-85CB-4D39-83C8-9A5EE56ABCF5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28BECF-47EA-4CE7-A38D-63A6612E91EA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96A624A8-77BB-4B4A-9FE9-4806467C6E99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A750D0-C1A6-4D02-8746-98F594C042B5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60138-2B48-45A8-8412-47BCD4F6FC59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7EFBE2-46B0-41A6-A059-0B06AE7E0DC7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2EC83-ECD3-437D-BE47-E2CAE9C91E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8F6D55-936B-4888-BBEE-4DD9AE8DA5CE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D8DFDD7B-BD18-454B-9428-7EF76F1F6C60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C3F89B-8967-433F-AC00-5CC5E09B7E67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F69D6-D9AB-4F19-A2FC-8DA401121D10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F1413-2E7A-4386-8BA1-7FF11CCC8693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E83D5-0E89-4CEE-9325-6E869E7B2810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98504C-7B8E-4C8E-ACFB-1918744AD83E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12A71396-7B50-4DA7-989B-A4D7E508DA88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6AF92-714F-4D5D-8A3A-67DACD32066D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FEE74-7079-44AE-A945-DFC7AB85C6B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2B701A-A370-43A4-B48A-AFA1F51BB2B4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7756-40D1-8FD0-0247ED37F8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5DB33B-2406-4443-9D4B-FEB554BBB926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FE7A66-8BFF-48FF-AA4A-B2CC826C8CB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C9BB6D-2811-4DD0-BD03-CE4358F154C3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92E31-0C97-4893-ACEC-1DD19A4CEBA0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B0DFE61-81E3-410C-A5E2-74A1B684994D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5A3ADCD-2246-4719-8892-C6459BDE1B2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3727450" y="7620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Veal Leg's  Tuscany  style Rosemary Gravy</a:t>
            </a:r>
          </a:p>
        </p:txBody>
      </p:sp>
      <p:sp>
        <p:nvSpPr>
          <p:cNvPr id="8" name="Rounded Rectangle 7"/>
          <p:cNvSpPr/>
          <p:nvPr/>
        </p:nvSpPr>
        <p:spPr>
          <a:xfrm rot="20577030">
            <a:off x="5141913" y="-46038"/>
            <a:ext cx="739775" cy="2182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</a:rPr>
              <a:t>H5 </a:t>
            </a:r>
            <a:r>
              <a:rPr lang="en-US" sz="900" b="1" dirty="0">
                <a:solidFill>
                  <a:prstClr val="white"/>
                </a:solidFill>
              </a:rPr>
              <a:t>Pot Roast of Beef in Barolo Wine Sauce  Mushrooms, Lima Beans Tuscany Style </a:t>
            </a:r>
          </a:p>
        </p:txBody>
      </p:sp>
      <p:sp>
        <p:nvSpPr>
          <p:cNvPr id="9" name="Rounded Rectangle 8"/>
          <p:cNvSpPr/>
          <p:nvPr/>
        </p:nvSpPr>
        <p:spPr>
          <a:xfrm rot="20528712">
            <a:off x="5778500" y="44450"/>
            <a:ext cx="812800" cy="1684338"/>
          </a:xfrm>
          <a:prstGeom prst="roundRect">
            <a:avLst>
              <a:gd name="adj" fmla="val 14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H4  </a:t>
            </a:r>
            <a:r>
              <a:rPr lang="en-US" sz="900" b="1" dirty="0">
                <a:solidFill>
                  <a:prstClr val="white"/>
                </a:solidFill>
              </a:rPr>
              <a:t>Rice Pilaf   with Peas , Chicken Breast,  Ham, and </a:t>
            </a:r>
            <a:r>
              <a:rPr lang="en-US" sz="900" b="1" dirty="0" err="1">
                <a:solidFill>
                  <a:prstClr val="white"/>
                </a:solidFill>
              </a:rPr>
              <a:t>Fontina</a:t>
            </a:r>
            <a:r>
              <a:rPr lang="en-US" sz="900" b="1" dirty="0">
                <a:solidFill>
                  <a:prstClr val="white"/>
                </a:solidFill>
              </a:rPr>
              <a:t> Cheese</a:t>
            </a:r>
          </a:p>
        </p:txBody>
      </p:sp>
      <p:sp>
        <p:nvSpPr>
          <p:cNvPr id="10" name="Rounded Rectangle 9"/>
          <p:cNvSpPr/>
          <p:nvPr/>
        </p:nvSpPr>
        <p:spPr>
          <a:xfrm rot="590148">
            <a:off x="2965450" y="-12700"/>
            <a:ext cx="774700" cy="2028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H6 </a:t>
            </a:r>
            <a:r>
              <a:rPr lang="en-US" sz="900" b="1" dirty="0">
                <a:solidFill>
                  <a:prstClr val="white"/>
                </a:solidFill>
              </a:rPr>
              <a:t>Pork  Scaloppini </a:t>
            </a:r>
            <a:r>
              <a:rPr lang="en-US" sz="900" b="1" dirty="0" err="1">
                <a:solidFill>
                  <a:prstClr val="white"/>
                </a:solidFill>
              </a:rPr>
              <a:t>Pizzaiola</a:t>
            </a:r>
            <a:r>
              <a:rPr lang="en-US" sz="900" b="1" dirty="0">
                <a:solidFill>
                  <a:prstClr val="white"/>
                </a:solidFill>
              </a:rPr>
              <a:t>   Garlic Mashed Potatoes + Gravy</a:t>
            </a:r>
          </a:p>
        </p:txBody>
      </p:sp>
      <p:sp>
        <p:nvSpPr>
          <p:cNvPr id="11" name="Rounded Rectangle 10"/>
          <p:cNvSpPr/>
          <p:nvPr/>
        </p:nvSpPr>
        <p:spPr>
          <a:xfrm rot="602802">
            <a:off x="2232025" y="3175"/>
            <a:ext cx="781050" cy="1924050"/>
          </a:xfrm>
          <a:prstGeom prst="roundRect">
            <a:avLst>
              <a:gd name="adj" fmla="val 24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H7   </a:t>
            </a:r>
            <a:r>
              <a:rPr lang="en-US" sz="900" b="1" dirty="0">
                <a:solidFill>
                  <a:prstClr val="white"/>
                </a:solidFill>
              </a:rPr>
              <a:t>Sautéed Shrimp with  Garlic Tomato  </a:t>
            </a:r>
            <a:r>
              <a:rPr lang="en-US" sz="900" b="1" dirty="0" err="1">
                <a:solidFill>
                  <a:prstClr val="white"/>
                </a:solidFill>
              </a:rPr>
              <a:t>Chilli</a:t>
            </a:r>
            <a:r>
              <a:rPr lang="en-US" sz="900" b="1" dirty="0">
                <a:solidFill>
                  <a:prstClr val="white"/>
                </a:solidFill>
              </a:rPr>
              <a:t> Chopped Parleys, (v) Sautéed Broccoli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200" y="0"/>
            <a:ext cx="865188" cy="181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H2  </a:t>
            </a:r>
            <a:r>
              <a:rPr lang="fr-FR" sz="900" dirty="0" err="1">
                <a:solidFill>
                  <a:prstClr val="white"/>
                </a:solidFill>
              </a:rPr>
              <a:t>Broiled</a:t>
            </a:r>
            <a:r>
              <a:rPr lang="fr-FR" sz="900" dirty="0">
                <a:solidFill>
                  <a:prstClr val="white"/>
                </a:solidFill>
              </a:rPr>
              <a:t>  </a:t>
            </a:r>
            <a:r>
              <a:rPr lang="fr-FR" sz="900" dirty="0" err="1">
                <a:solidFill>
                  <a:prstClr val="white"/>
                </a:solidFill>
              </a:rPr>
              <a:t>Mahi</a:t>
            </a:r>
            <a:r>
              <a:rPr lang="fr-FR" sz="900" dirty="0">
                <a:solidFill>
                  <a:prstClr val="white"/>
                </a:solidFill>
              </a:rPr>
              <a:t> - </a:t>
            </a:r>
            <a:r>
              <a:rPr lang="fr-FR" sz="900" dirty="0" err="1">
                <a:solidFill>
                  <a:prstClr val="white"/>
                </a:solidFill>
              </a:rPr>
              <a:t>Mahi</a:t>
            </a:r>
            <a:r>
              <a:rPr lang="fr-FR" sz="900" dirty="0">
                <a:solidFill>
                  <a:prstClr val="white"/>
                </a:solidFill>
              </a:rPr>
              <a:t> Filet Maître D'hôtel Butter,                 (v) </a:t>
            </a:r>
            <a:r>
              <a:rPr lang="fr-FR" sz="900" dirty="0" err="1">
                <a:solidFill>
                  <a:prstClr val="white"/>
                </a:solidFill>
              </a:rPr>
              <a:t>Sautéed</a:t>
            </a:r>
            <a:r>
              <a:rPr lang="fr-FR" sz="900" dirty="0">
                <a:solidFill>
                  <a:prstClr val="white"/>
                </a:solidFill>
              </a:rPr>
              <a:t> </a:t>
            </a:r>
            <a:r>
              <a:rPr lang="fr-FR" sz="900" dirty="0" err="1">
                <a:solidFill>
                  <a:prstClr val="white"/>
                </a:solidFill>
              </a:rPr>
              <a:t>Zucchini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50" y="0"/>
            <a:ext cx="81915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H3             </a:t>
            </a:r>
            <a:r>
              <a:rPr lang="en-US" sz="900" dirty="0">
                <a:solidFill>
                  <a:prstClr val="white"/>
                </a:solidFill>
              </a:rPr>
              <a:t>Black Mussels Marinara Sauce, (v) Eggplant </a:t>
            </a:r>
            <a:r>
              <a:rPr lang="en-US" sz="900" dirty="0" err="1">
                <a:solidFill>
                  <a:prstClr val="white"/>
                </a:solidFill>
              </a:rPr>
              <a:t>Parmiggiana</a:t>
            </a:r>
            <a:r>
              <a:rPr lang="en-US" sz="900" dirty="0">
                <a:solidFill>
                  <a:prstClr val="white"/>
                </a:solidFill>
              </a:rPr>
              <a:t> with Basil-Tomato Sauce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9100" y="0"/>
            <a:ext cx="990600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                H1                    √ </a:t>
            </a:r>
            <a:r>
              <a:rPr lang="it-IT" sz="900" dirty="0">
                <a:solidFill>
                  <a:prstClr val="white"/>
                </a:solidFill>
              </a:rPr>
              <a:t>(v) Penne Pasta Arrabbiata with Spicy Tomato Sauce, </a:t>
            </a:r>
            <a:r>
              <a:rPr lang="en-US" sz="900" dirty="0">
                <a:solidFill>
                  <a:prstClr val="white"/>
                </a:solidFill>
              </a:rPr>
              <a:t>Pasta with Meatballs in Fresh Tomato Sauce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" y="58738"/>
            <a:ext cx="7620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H9 </a:t>
            </a:r>
            <a:r>
              <a:rPr lang="en-US" sz="900" dirty="0">
                <a:solidFill>
                  <a:prstClr val="white"/>
                </a:solidFill>
              </a:rPr>
              <a:t>√ Braised White Beans with Chopped Herbs and Tomato , √ Steamed Root Vegetables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24000" y="0"/>
            <a:ext cx="7620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H8   </a:t>
            </a:r>
            <a:r>
              <a:rPr lang="en-US" sz="900" dirty="0" err="1">
                <a:solidFill>
                  <a:prstClr val="white"/>
                </a:solidFill>
              </a:rPr>
              <a:t>Abacchio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  <a:r>
              <a:rPr lang="en-US" sz="900" dirty="0" err="1">
                <a:solidFill>
                  <a:prstClr val="white"/>
                </a:solidFill>
              </a:rPr>
              <a:t>Alla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  <a:r>
              <a:rPr lang="en-US" sz="900" dirty="0" err="1">
                <a:solidFill>
                  <a:prstClr val="white"/>
                </a:solidFill>
              </a:rPr>
              <a:t>Romana</a:t>
            </a:r>
            <a:r>
              <a:rPr lang="en-US" sz="900" dirty="0">
                <a:solidFill>
                  <a:prstClr val="white"/>
                </a:solidFill>
              </a:rPr>
              <a:t> , Fennel Gratin with Parmesan Cheese Melted Butter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2400" y="58738"/>
            <a:ext cx="685800" cy="175260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</a:rPr>
              <a:t>H10  </a:t>
            </a:r>
            <a:r>
              <a:rPr lang="en-US" sz="900" dirty="0">
                <a:solidFill>
                  <a:prstClr val="white"/>
                </a:solidFill>
              </a:rPr>
              <a:t>Hot Dessert 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2895600" y="2057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C5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DESSERT 5 ASSORTED PASTRY </a:t>
            </a:r>
          </a:p>
        </p:txBody>
      </p:sp>
      <p:sp>
        <p:nvSpPr>
          <p:cNvPr id="20" name="Rectangle 19"/>
          <p:cNvSpPr/>
          <p:nvPr/>
        </p:nvSpPr>
        <p:spPr>
          <a:xfrm rot="20755906" flipH="1">
            <a:off x="6281738" y="1903413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</a:rPr>
              <a:t>C3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DRESSINGS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2895600" y="36576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C7</a:t>
            </a:r>
          </a:p>
          <a:p>
            <a:pPr algn="ctr">
              <a:defRPr/>
            </a:pPr>
            <a:r>
              <a:rPr lang="en-US" sz="1100" dirty="0">
                <a:solidFill>
                  <a:prstClr val="white"/>
                </a:solidFill>
              </a:rPr>
              <a:t>SLICE  FRUIT and Fresh Fruits </a:t>
            </a:r>
          </a:p>
        </p:txBody>
      </p:sp>
      <p:sp>
        <p:nvSpPr>
          <p:cNvPr id="26" name="Rounded Rectangle 25" descr="&#10;"/>
          <p:cNvSpPr/>
          <p:nvPr/>
        </p:nvSpPr>
        <p:spPr>
          <a:xfrm rot="5400000">
            <a:off x="7429500" y="2781300"/>
            <a:ext cx="2209800" cy="6096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C0</a:t>
            </a:r>
          </a:p>
          <a:p>
            <a:pPr algn="ctr">
              <a:defRPr/>
            </a:pPr>
            <a:r>
              <a:rPr lang="en-US" sz="900" dirty="0">
                <a:solidFill>
                  <a:prstClr val="white"/>
                </a:solidFill>
              </a:rPr>
              <a:t>Assorted Cheese Plates </a:t>
            </a:r>
          </a:p>
        </p:txBody>
      </p:sp>
      <p:sp>
        <p:nvSpPr>
          <p:cNvPr id="28" name="Rounded Rectangle 27"/>
          <p:cNvSpPr/>
          <p:nvPr/>
        </p:nvSpPr>
        <p:spPr>
          <a:xfrm rot="16200000">
            <a:off x="-609600" y="2819400"/>
            <a:ext cx="2286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H11                                                   </a:t>
            </a:r>
            <a:r>
              <a:rPr lang="en-US" sz="900" dirty="0">
                <a:solidFill>
                  <a:prstClr val="white"/>
                </a:solidFill>
              </a:rPr>
              <a:t>Red Bean Soup with Pasta Ham Hocks Parsley                                                                              √ Vegetable Minestrone Soup </a:t>
            </a:r>
          </a:p>
        </p:txBody>
      </p:sp>
      <p:sp>
        <p:nvSpPr>
          <p:cNvPr id="17426" name="TextBox 28"/>
          <p:cNvSpPr txBox="1">
            <a:spLocks noChangeArrowheads="1"/>
          </p:cNvSpPr>
          <p:nvPr/>
        </p:nvSpPr>
        <p:spPr bwMode="auto">
          <a:xfrm>
            <a:off x="7578725" y="5094288"/>
            <a:ext cx="101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itchFamily="34" charset="0"/>
              </a:rPr>
              <a:t>entrance</a:t>
            </a:r>
          </a:p>
        </p:txBody>
      </p:sp>
      <p:sp>
        <p:nvSpPr>
          <p:cNvPr id="17427" name="TextBox 30"/>
          <p:cNvSpPr txBox="1">
            <a:spLocks noChangeArrowheads="1"/>
          </p:cNvSpPr>
          <p:nvPr/>
        </p:nvSpPr>
        <p:spPr bwMode="auto">
          <a:xfrm>
            <a:off x="0" y="46482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itchFamily="34" charset="0"/>
              </a:rPr>
              <a:t>exit</a:t>
            </a:r>
          </a:p>
        </p:txBody>
      </p:sp>
      <p:sp>
        <p:nvSpPr>
          <p:cNvPr id="30" name="Up Arrow 29"/>
          <p:cNvSpPr/>
          <p:nvPr/>
        </p:nvSpPr>
        <p:spPr>
          <a:xfrm>
            <a:off x="7696200" y="3505200"/>
            <a:ext cx="484188" cy="977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flipH="1">
            <a:off x="4724400" y="2057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C4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SALAD BAR</a:t>
            </a:r>
          </a:p>
        </p:txBody>
      </p:sp>
      <p:sp>
        <p:nvSpPr>
          <p:cNvPr id="50" name="Rectangle 49"/>
          <p:cNvSpPr/>
          <p:nvPr/>
        </p:nvSpPr>
        <p:spPr>
          <a:xfrm rot="731120" flipH="1">
            <a:off x="1316038" y="1878013"/>
            <a:ext cx="1420812" cy="133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C6     </a:t>
            </a:r>
          </a:p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Assorted Cheese Platter 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 rot="20929033" flipH="1">
            <a:off x="6176963" y="3121025"/>
            <a:ext cx="1547812" cy="2179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C1</a:t>
            </a:r>
          </a:p>
          <a:p>
            <a:pPr algn="ctr">
              <a:defRPr/>
            </a:pPr>
            <a:r>
              <a:rPr lang="en-US" sz="1050" dirty="0">
                <a:solidFill>
                  <a:prstClr val="white"/>
                </a:solidFill>
              </a:rPr>
              <a:t>Mozzarella -Ripened Tomatoes, Basil, Capers  Anchovies, Balsamic Reduction, Grilled Vegetables Marinated in Segesta Olive Oil and Basil, </a:t>
            </a:r>
            <a:r>
              <a:rPr lang="it-IT" sz="1050" dirty="0">
                <a:solidFill>
                  <a:prstClr val="white"/>
                </a:solidFill>
              </a:rPr>
              <a:t>Trattoria Style  Cheese and Parmesan Pecorino Olives  , </a:t>
            </a:r>
            <a:r>
              <a:rPr lang="en-US" sz="1050" dirty="0">
                <a:solidFill>
                  <a:prstClr val="white"/>
                </a:solidFill>
              </a:rPr>
              <a:t>Sea Food Salad, Celery, Tomato Julienne </a:t>
            </a:r>
          </a:p>
        </p:txBody>
      </p:sp>
      <p:sp>
        <p:nvSpPr>
          <p:cNvPr id="44" name="Rectangle 43"/>
          <p:cNvSpPr/>
          <p:nvPr/>
        </p:nvSpPr>
        <p:spPr>
          <a:xfrm flipH="1">
            <a:off x="4509911" y="3544888"/>
            <a:ext cx="1600200" cy="1360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C2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Cold Cuts </a:t>
            </a:r>
            <a:r>
              <a:rPr lang="en-US" sz="1200" dirty="0" err="1">
                <a:solidFill>
                  <a:prstClr val="white"/>
                </a:solidFill>
              </a:rPr>
              <a:t>Mortadella</a:t>
            </a:r>
            <a:r>
              <a:rPr lang="en-US" sz="1200" dirty="0">
                <a:solidFill>
                  <a:prstClr val="white"/>
                </a:solidFill>
              </a:rPr>
              <a:t>-Prosciutto-Salami-Pancetta, </a:t>
            </a:r>
            <a:r>
              <a:rPr lang="en-US" sz="1200" dirty="0" err="1">
                <a:solidFill>
                  <a:prstClr val="white"/>
                </a:solidFill>
              </a:rPr>
              <a:t>Coppa</a:t>
            </a:r>
            <a:r>
              <a:rPr lang="en-US" sz="1200" dirty="0">
                <a:solidFill>
                  <a:prstClr val="white"/>
                </a:solidFill>
              </a:rPr>
              <a:t> 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598322" flipH="1">
            <a:off x="1439863" y="3540125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C8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ASSORTED BREAD ,</a:t>
            </a:r>
          </a:p>
        </p:txBody>
      </p: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799594"/>
              </p:ext>
            </p:extLst>
          </p:nvPr>
        </p:nvGraphicFramePr>
        <p:xfrm>
          <a:off x="2532063" y="5943600"/>
          <a:ext cx="3581400" cy="914400"/>
        </p:xfrm>
        <a:graphic>
          <a:graphicData uri="http://schemas.openxmlformats.org/drawingml/2006/table">
            <a:tbl>
              <a:tblPr/>
              <a:tblGrid>
                <a:gridCol w="3581400"/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STARBOARD SIDE  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</a:rPr>
                        <a:t>DINNER                 Trattoria</a:t>
                      </a:r>
                      <a:r>
                        <a:rPr lang="en-US" sz="1800" b="1" baseline="0" dirty="0" smtClean="0">
                          <a:solidFill>
                            <a:prstClr val="black"/>
                          </a:solidFill>
                        </a:rPr>
                        <a:t> Dinner </a:t>
                      </a:r>
                      <a:endParaRPr lang="en-US" sz="1800" b="1" dirty="0" smtClean="0">
                        <a:solidFill>
                          <a:prstClr val="black"/>
                        </a:solidFill>
                      </a:endParaRPr>
                    </a:p>
                  </a:txBody>
                  <a:tcPr marT="45502" marB="4550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7440" name="TextBox 47"/>
          <p:cNvSpPr txBox="1">
            <a:spLocks noChangeArrowheads="1"/>
          </p:cNvSpPr>
          <p:nvPr/>
        </p:nvSpPr>
        <p:spPr bwMode="auto">
          <a:xfrm>
            <a:off x="228600" y="5486400"/>
            <a:ext cx="2209800" cy="10779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H1 – H5:___2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H11:____2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CARVING:_  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H6 – H10:__2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</p:txBody>
      </p:sp>
      <p:sp>
        <p:nvSpPr>
          <p:cNvPr id="17441" name="TextBox 50"/>
          <p:cNvSpPr txBox="1">
            <a:spLocks noChangeArrowheads="1"/>
          </p:cNvSpPr>
          <p:nvPr/>
        </p:nvSpPr>
        <p:spPr bwMode="auto">
          <a:xfrm>
            <a:off x="6172200" y="5486400"/>
            <a:ext cx="2743200" cy="10779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Calibri" pitchFamily="34" charset="0"/>
              </a:rPr>
              <a:t>HOT FILLER:__DCDP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Calibri" pitchFamily="34" charset="0"/>
              </a:rPr>
              <a:t>COLD FILLER:___1</a:t>
            </a:r>
            <a:r>
              <a:rPr lang="en-US" altLang="en-US" sz="1600" b="1" baseline="30000" dirty="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600" b="1" dirty="0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Calibri" pitchFamily="34" charset="0"/>
              </a:rPr>
              <a:t>GAZEBO:__DCDP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Calibri" pitchFamily="34" charset="0"/>
              </a:rPr>
              <a:t>INSIDE RUNNER:_2</a:t>
            </a:r>
            <a:r>
              <a:rPr lang="en-US" altLang="en-US" sz="1600" b="1" baseline="30000" dirty="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dirty="0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  <a:endParaRPr lang="en-US" altLang="en-US" sz="1600" b="1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7442" name="TextBox 50"/>
          <p:cNvSpPr txBox="1">
            <a:spLocks noChangeArrowheads="1"/>
          </p:cNvSpPr>
          <p:nvPr/>
        </p:nvSpPr>
        <p:spPr bwMode="auto">
          <a:xfrm>
            <a:off x="2971800" y="5094288"/>
            <a:ext cx="2743200" cy="8302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C0:_ 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C1 – C4:___2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C5 – C8:__ 1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838200" y="3657600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 smtClean="0"/>
              <a:t>   </a:t>
            </a:r>
            <a:r>
              <a:rPr lang="en-US" sz="2400" dirty="0" smtClean="0"/>
              <a:t>H1 &amp; H 2 Pasta, Fish and Sautéed Vegetables and Roast Potatoes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3" r="1660" b="24369"/>
          <a:stretch/>
        </p:blipFill>
        <p:spPr>
          <a:xfrm>
            <a:off x="313268" y="237066"/>
            <a:ext cx="2173112" cy="2192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7" b="27160"/>
          <a:stretch/>
        </p:blipFill>
        <p:spPr>
          <a:xfrm>
            <a:off x="2477913" y="2362200"/>
            <a:ext cx="2322688" cy="2192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9" b="24799"/>
          <a:stretch/>
        </p:blipFill>
        <p:spPr>
          <a:xfrm>
            <a:off x="4811890" y="450144"/>
            <a:ext cx="2209799" cy="2192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8" b="29523"/>
          <a:stretch/>
        </p:blipFill>
        <p:spPr>
          <a:xfrm>
            <a:off x="6985000" y="2429933"/>
            <a:ext cx="1852612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4864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        H 3 Black Mussels in Marinara Sauce and Eggplant </a:t>
            </a:r>
            <a:r>
              <a:rPr lang="en-US" sz="2000" dirty="0" err="1" smtClean="0"/>
              <a:t>Parmiggiana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8" b="35318"/>
          <a:stretch/>
        </p:blipFill>
        <p:spPr>
          <a:xfrm>
            <a:off x="1066799" y="1399822"/>
            <a:ext cx="2590801" cy="2381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0" b="20934"/>
          <a:stretch/>
        </p:blipFill>
        <p:spPr>
          <a:xfrm>
            <a:off x="5562600" y="1399822"/>
            <a:ext cx="2667000" cy="23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</a:t>
            </a:r>
            <a:r>
              <a:rPr lang="en-US" sz="2000" dirty="0" smtClean="0"/>
              <a:t>H4 Chicken, Rice Pilaf, Roast Beef and Lima Beans Tuscan Style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6" r="265" b="13205"/>
          <a:stretch/>
        </p:blipFill>
        <p:spPr>
          <a:xfrm>
            <a:off x="276579" y="228600"/>
            <a:ext cx="2127956" cy="1873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r="737" b="29308"/>
          <a:stretch/>
        </p:blipFill>
        <p:spPr>
          <a:xfrm>
            <a:off x="2404535" y="2012246"/>
            <a:ext cx="2199127" cy="2009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6" r="6923" b="24155"/>
          <a:stretch/>
        </p:blipFill>
        <p:spPr>
          <a:xfrm>
            <a:off x="4631884" y="228600"/>
            <a:ext cx="2149916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9" r="-1646" b="34246"/>
          <a:stretch/>
        </p:blipFill>
        <p:spPr>
          <a:xfrm>
            <a:off x="6793089" y="1981203"/>
            <a:ext cx="2091267" cy="204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4864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            CARVING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15511" b="47988"/>
          <a:stretch/>
        </p:blipFill>
        <p:spPr>
          <a:xfrm>
            <a:off x="3352800" y="1580444"/>
            <a:ext cx="2895600" cy="245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       </a:t>
            </a:r>
            <a:r>
              <a:rPr lang="en-US" sz="1800" dirty="0" smtClean="0"/>
              <a:t>H6 &amp; H7 Scaloppini, Mashed Potato, Sautéed Shrimp and Sautéed Broccoli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b="30463"/>
          <a:stretch/>
        </p:blipFill>
        <p:spPr>
          <a:xfrm>
            <a:off x="304801" y="304800"/>
            <a:ext cx="1904999" cy="1958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r="4273" b="10442"/>
          <a:stretch/>
        </p:blipFill>
        <p:spPr>
          <a:xfrm>
            <a:off x="2184400" y="2209800"/>
            <a:ext cx="2429933" cy="2223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b="17331"/>
          <a:stretch/>
        </p:blipFill>
        <p:spPr>
          <a:xfrm>
            <a:off x="4614333" y="227189"/>
            <a:ext cx="2262187" cy="2113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 b="8503"/>
          <a:stretch/>
        </p:blipFill>
        <p:spPr>
          <a:xfrm>
            <a:off x="6876520" y="2209800"/>
            <a:ext cx="2038880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410200"/>
            <a:ext cx="91440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       H8 &amp; H9 </a:t>
            </a:r>
            <a:r>
              <a:rPr lang="en-US" sz="1600" dirty="0" smtClean="0"/>
              <a:t>Lamb Stew, Fennel Gratin, Braised White Beans  and Steamed Root Vegetables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 r="644" b="25228"/>
          <a:stretch/>
        </p:blipFill>
        <p:spPr>
          <a:xfrm>
            <a:off x="304799" y="304800"/>
            <a:ext cx="2271271" cy="2206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4" b="17284"/>
          <a:stretch/>
        </p:blipFill>
        <p:spPr>
          <a:xfrm>
            <a:off x="2576071" y="2328334"/>
            <a:ext cx="2148329" cy="2353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 b="23081"/>
          <a:stretch/>
        </p:blipFill>
        <p:spPr>
          <a:xfrm>
            <a:off x="6705599" y="2511778"/>
            <a:ext cx="2160235" cy="2291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 r="4233" b="14063"/>
          <a:stretch/>
        </p:blipFill>
        <p:spPr>
          <a:xfrm>
            <a:off x="4662312" y="228600"/>
            <a:ext cx="2043288" cy="235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4864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 			</a:t>
            </a:r>
            <a:r>
              <a:rPr lang="en-US" sz="3200" dirty="0" smtClean="0"/>
              <a:t>H 10 Hot Dessert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11004" b="13848"/>
          <a:stretch/>
        </p:blipFill>
        <p:spPr>
          <a:xfrm>
            <a:off x="3048000" y="1447800"/>
            <a:ext cx="3907346" cy="231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3340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                                    H11 Soup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19926" r="6488" b="19275"/>
          <a:stretch/>
        </p:blipFill>
        <p:spPr bwMode="auto">
          <a:xfrm>
            <a:off x="990600" y="1143000"/>
            <a:ext cx="7653866" cy="319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0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5372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C 1 Compote Salad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 r="3606" b="4516"/>
          <a:stretch/>
        </p:blipFill>
        <p:spPr>
          <a:xfrm>
            <a:off x="324556" y="533400"/>
            <a:ext cx="2791177" cy="2404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5040" r="3703" b="6548"/>
          <a:stretch/>
        </p:blipFill>
        <p:spPr>
          <a:xfrm>
            <a:off x="3285066" y="643466"/>
            <a:ext cx="2607733" cy="2449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8401" b="18157"/>
          <a:stretch/>
        </p:blipFill>
        <p:spPr>
          <a:xfrm>
            <a:off x="6084710" y="643466"/>
            <a:ext cx="2754489" cy="2294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724" r="4728" b="17497"/>
          <a:stretch/>
        </p:blipFill>
        <p:spPr>
          <a:xfrm>
            <a:off x="691444" y="3276600"/>
            <a:ext cx="2356556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11178" r="2515" b="17394"/>
          <a:stretch/>
        </p:blipFill>
        <p:spPr>
          <a:xfrm>
            <a:off x="5410200" y="3781778"/>
            <a:ext cx="1905000" cy="178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C 2  Assorted Cold Cuts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2" r="-100" b="16216"/>
          <a:stretch/>
        </p:blipFill>
        <p:spPr>
          <a:xfrm>
            <a:off x="259644" y="304800"/>
            <a:ext cx="1991078" cy="2020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r="2610" b="10160"/>
          <a:stretch/>
        </p:blipFill>
        <p:spPr>
          <a:xfrm>
            <a:off x="2971800" y="304800"/>
            <a:ext cx="2133600" cy="2362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7" r="5051" b="10191"/>
          <a:stretch/>
        </p:blipFill>
        <p:spPr>
          <a:xfrm>
            <a:off x="5943600" y="475545"/>
            <a:ext cx="2573867" cy="2191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4807" r="-3689" b="16279"/>
          <a:stretch/>
        </p:blipFill>
        <p:spPr>
          <a:xfrm>
            <a:off x="304800" y="2630310"/>
            <a:ext cx="2667000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r="2186" b="21114"/>
          <a:stretch/>
        </p:blipFill>
        <p:spPr>
          <a:xfrm>
            <a:off x="5333997" y="3048000"/>
            <a:ext cx="1896533" cy="23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C3 DRESSING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8433" r="8881" b="5203"/>
          <a:stretch/>
        </p:blipFill>
        <p:spPr bwMode="auto">
          <a:xfrm>
            <a:off x="2057400" y="685800"/>
            <a:ext cx="5029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3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 C4 SALAD BAR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b="538"/>
          <a:stretch/>
        </p:blipFill>
        <p:spPr>
          <a:xfrm>
            <a:off x="2819400" y="1038578"/>
            <a:ext cx="3886200" cy="33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C5 DESSERT ASSORTED PASTRY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2" b="6005"/>
          <a:stretch/>
        </p:blipFill>
        <p:spPr>
          <a:xfrm>
            <a:off x="304800" y="303388"/>
            <a:ext cx="1776411" cy="2173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b="6390"/>
          <a:stretch/>
        </p:blipFill>
        <p:spPr>
          <a:xfrm>
            <a:off x="2209800" y="2476499"/>
            <a:ext cx="2262187" cy="2324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6012"/>
          <a:stretch/>
        </p:blipFill>
        <p:spPr>
          <a:xfrm>
            <a:off x="4495800" y="228600"/>
            <a:ext cx="23622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3" r="3720" b="8320"/>
          <a:stretch/>
        </p:blipFill>
        <p:spPr>
          <a:xfrm>
            <a:off x="6858000" y="2933699"/>
            <a:ext cx="2077156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6388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                               C6 ASSORTED CHEESE COUNTER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-1020" b="6118"/>
          <a:stretch/>
        </p:blipFill>
        <p:spPr>
          <a:xfrm>
            <a:off x="1066800" y="685800"/>
            <a:ext cx="2971800" cy="2743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7" b="10198"/>
          <a:stretch/>
        </p:blipFill>
        <p:spPr>
          <a:xfrm>
            <a:off x="5757334" y="685800"/>
            <a:ext cx="2514600" cy="32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C7 Sliced Assorted Fruit and Fresh Fruit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6" b="2468"/>
          <a:stretch/>
        </p:blipFill>
        <p:spPr>
          <a:xfrm>
            <a:off x="1904999" y="1143000"/>
            <a:ext cx="5486399" cy="38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   C8 ASSORTED BREAD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16371" r="4548" b="14707"/>
          <a:stretch/>
        </p:blipFill>
        <p:spPr>
          <a:xfrm>
            <a:off x="1143000" y="1219200"/>
            <a:ext cx="2887132" cy="2565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t="20021" r="183" b="2898"/>
          <a:stretch/>
        </p:blipFill>
        <p:spPr>
          <a:xfrm>
            <a:off x="5257800" y="1219200"/>
            <a:ext cx="305929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329</TotalTime>
  <Words>403</Words>
  <Application>Microsoft Office PowerPoint</Application>
  <PresentationFormat>On-screen Show (4:3)</PresentationFormat>
  <Paragraphs>62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Princess Cruises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Shipboard Systems</dc:creator>
  <cp:lastModifiedBy>Shipboard Systems</cp:lastModifiedBy>
  <cp:revision>36</cp:revision>
  <cp:lastPrinted>2016-12-08T01:36:10Z</cp:lastPrinted>
  <dcterms:created xsi:type="dcterms:W3CDTF">2016-12-05T00:25:20Z</dcterms:created>
  <dcterms:modified xsi:type="dcterms:W3CDTF">2016-12-13T23:52:24Z</dcterms:modified>
</cp:coreProperties>
</file>