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1" r:id="rId3"/>
    <p:sldMasterId id="2147483679" r:id="rId4"/>
    <p:sldMasterId id="2147483687" r:id="rId5"/>
    <p:sldMasterId id="2147483695" r:id="rId6"/>
    <p:sldMasterId id="2147483703" r:id="rId7"/>
    <p:sldMasterId id="2147483711" r:id="rId8"/>
    <p:sldMasterId id="2147483719" r:id="rId9"/>
  </p:sldMasterIdLst>
  <p:notesMasterIdLst>
    <p:notesMasterId r:id="rId49"/>
  </p:notesMasterIdLst>
  <p:sldIdLst>
    <p:sldId id="257" r:id="rId10"/>
    <p:sldId id="276" r:id="rId11"/>
    <p:sldId id="271" r:id="rId12"/>
    <p:sldId id="277" r:id="rId13"/>
    <p:sldId id="258" r:id="rId14"/>
    <p:sldId id="264" r:id="rId15"/>
    <p:sldId id="278" r:id="rId16"/>
    <p:sldId id="260" r:id="rId17"/>
    <p:sldId id="261" r:id="rId18"/>
    <p:sldId id="275" r:id="rId19"/>
    <p:sldId id="279" r:id="rId20"/>
    <p:sldId id="263" r:id="rId21"/>
    <p:sldId id="273" r:id="rId22"/>
    <p:sldId id="280" r:id="rId23"/>
    <p:sldId id="265" r:id="rId24"/>
    <p:sldId id="266" r:id="rId25"/>
    <p:sldId id="274" r:id="rId26"/>
    <p:sldId id="281" r:id="rId27"/>
    <p:sldId id="267" r:id="rId28"/>
    <p:sldId id="268" r:id="rId29"/>
    <p:sldId id="272" r:id="rId30"/>
    <p:sldId id="282" r:id="rId31"/>
    <p:sldId id="269" r:id="rId32"/>
    <p:sldId id="270" r:id="rId33"/>
    <p:sldId id="284" r:id="rId34"/>
    <p:sldId id="285" r:id="rId35"/>
    <p:sldId id="290" r:id="rId36"/>
    <p:sldId id="289" r:id="rId37"/>
    <p:sldId id="291" r:id="rId38"/>
    <p:sldId id="288" r:id="rId39"/>
    <p:sldId id="287" r:id="rId40"/>
    <p:sldId id="286" r:id="rId41"/>
    <p:sldId id="293" r:id="rId42"/>
    <p:sldId id="295" r:id="rId43"/>
    <p:sldId id="294" r:id="rId44"/>
    <p:sldId id="298" r:id="rId45"/>
    <p:sldId id="297" r:id="rId46"/>
    <p:sldId id="296" r:id="rId47"/>
    <p:sldId id="29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4030D-A8AC-4A35-AD73-5793690C0AB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F1F7-5ED0-4D9A-9093-0FAF66D75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5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Bacon-Wrapped</a:t>
            </a:r>
            <a:r>
              <a:rPr lang="en-US" sz="1800" baseline="0" dirty="0" smtClean="0"/>
              <a:t> </a:t>
            </a:r>
            <a:r>
              <a:rPr lang="en-US" sz="1800" dirty="0" smtClean="0"/>
              <a:t>Pork </a:t>
            </a:r>
            <a:r>
              <a:rPr lang="en-US" sz="1800" dirty="0"/>
              <a:t>Terrine</a:t>
            </a:r>
          </a:p>
          <a:p>
            <a:r>
              <a:rPr lang="en-US" sz="1800" dirty="0" smtClean="0"/>
              <a:t>pickled vegetables, whole-grain mustard, toasted baguette</a:t>
            </a:r>
          </a:p>
          <a:p>
            <a:r>
              <a:rPr lang="en-US" sz="1200" b="1" dirty="0" smtClean="0">
                <a:latin typeface="Calibri" panose="020F0502020204030204" pitchFamily="34" charset="0"/>
              </a:rPr>
              <a:t>Recipe Number - 20-RCP27392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8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Ernesto Chimichurri Burger</a:t>
            </a:r>
          </a:p>
          <a:p>
            <a:r>
              <a:rPr lang="en-US" sz="1200" dirty="0" smtClean="0"/>
              <a:t>sundried tomato, provolone cheese, shredded zucchini slaw, French fries</a:t>
            </a:r>
          </a:p>
          <a:p>
            <a:r>
              <a:rPr lang="en-US" sz="1200" b="1" dirty="0" smtClean="0">
                <a:latin typeface="Calibri" panose="020F0502020204030204" pitchFamily="34" charset="0"/>
              </a:rPr>
              <a:t>Recipe Number - 20-RCP27681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2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CS Tender Sirloin Steak &amp; Mushroom Cobbler</a:t>
            </a:r>
          </a:p>
          <a:p>
            <a:r>
              <a:rPr lang="it-IT" sz="1800" dirty="0"/>
              <a:t>carrots, Gruyere biscuits</a:t>
            </a: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20-RCP28030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7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Lemon-Rosemary Grilled Cornish Game Hen, Olive-Feta Relish</a:t>
            </a:r>
          </a:p>
          <a:p>
            <a:r>
              <a:rPr lang="en-US" sz="1800" dirty="0"/>
              <a:t>roasted potato and peppers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20-RCP25580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Ernesto Backyard Burger</a:t>
            </a:r>
          </a:p>
          <a:p>
            <a:r>
              <a:rPr lang="en-US" sz="1200" dirty="0" smtClean="0"/>
              <a:t>BBQ glaze, smoked bacon, </a:t>
            </a:r>
            <a:r>
              <a:rPr lang="en-US" sz="1200" dirty="0" err="1" smtClean="0"/>
              <a:t>cotija</a:t>
            </a:r>
            <a:r>
              <a:rPr lang="en-US" sz="1200" dirty="0" smtClean="0"/>
              <a:t> cheese, onion rings &amp; fries</a:t>
            </a:r>
            <a:endParaRPr lang="en-US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- 20-RCP27677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94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9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Lime &amp; Salt-Cured Salmon, Citrus Chili Sauce</a:t>
            </a:r>
          </a:p>
          <a:p>
            <a:r>
              <a:rPr lang="en-US" sz="1800" dirty="0"/>
              <a:t>crab and shrimp dill-cucumber salad, crunchy peas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20-RCP25602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2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 smtClean="0"/>
              <a:t>Lemon Scented Ravioli, Truffle Oil</a:t>
            </a:r>
            <a:br>
              <a:rPr lang="it-IT" sz="2000" dirty="0" smtClean="0"/>
            </a:br>
            <a:r>
              <a:rPr lang="it-IT" sz="1800" dirty="0" smtClean="0"/>
              <a:t>mascarpone, sage vegetable ragout, carrot emulsion</a:t>
            </a:r>
          </a:p>
          <a:p>
            <a:r>
              <a:rPr lang="en-US" sz="1200" b="1" dirty="0" smtClean="0"/>
              <a:t>Recipe Number - </a:t>
            </a:r>
            <a:r>
              <a:rPr lang="en-US" sz="1050" b="1" dirty="0" smtClean="0"/>
              <a:t>20-RCP27666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6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13BB-0347-4C4A-985D-3F50F0DC0A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4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Ernesto Burger – Blue Cheese, Port Wine Onions, Arugula Aioli</a:t>
            </a:r>
          </a:p>
          <a:p>
            <a:r>
              <a:rPr lang="en-US" sz="1200" dirty="0" smtClean="0"/>
              <a:t>blue cheese, port wine onions, arugula, aioli</a:t>
            </a:r>
            <a:endParaRPr lang="en-US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- 20-RCP27678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24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3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Mariner-Style Black Mussels, White Wine Cream Sauce</a:t>
            </a:r>
          </a:p>
          <a:p>
            <a:r>
              <a:rPr lang="en-US" sz="2400" dirty="0"/>
              <a:t>home-style garlic bread, French fries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20-RCP20596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9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Moroccan-style Meatballs</a:t>
            </a:r>
          </a:p>
          <a:p>
            <a:r>
              <a:rPr lang="en-US" sz="2400" dirty="0"/>
              <a:t>soft poached egg, tomato pepper ragout, rice &amp; peas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20-RCP27578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1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Ernesto Burger – Blue Cheese, Port Wine Onions, Arugula Aioli</a:t>
            </a:r>
          </a:p>
          <a:p>
            <a:r>
              <a:rPr lang="en-US" sz="1200" dirty="0" smtClean="0"/>
              <a:t>blue cheese, port wine onions, arugula, aioli</a:t>
            </a:r>
            <a:endParaRPr lang="en-US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- 20-RCP27678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27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Seafood Antipasto*</a:t>
            </a:r>
          </a:p>
          <a:p>
            <a:r>
              <a:rPr lang="en-US" sz="1800" dirty="0"/>
              <a:t>shrimp, squid, black mussels, white balsamic pickled vegetables, olive-red pepper spread</a:t>
            </a:r>
          </a:p>
          <a:p>
            <a:pPr marL="0" indent="0">
              <a:buNone/>
            </a:pPr>
            <a:r>
              <a:rPr lang="en-US" sz="1200" b="1" dirty="0" smtClean="0"/>
              <a:t>Recipe Number</a:t>
            </a:r>
            <a:r>
              <a:rPr lang="en-US" sz="1200" b="1" baseline="0" dirty="0" smtClean="0"/>
              <a:t> - </a:t>
            </a:r>
            <a:r>
              <a:rPr lang="en-US" sz="1050" b="1" dirty="0" smtClean="0"/>
              <a:t>20-RCP25323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77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Prosciutto and Melon</a:t>
            </a:r>
          </a:p>
          <a:p>
            <a:r>
              <a:rPr lang="en-US" sz="1800" dirty="0"/>
              <a:t>dry-cured ham, chunked cantaloupe</a:t>
            </a:r>
          </a:p>
          <a:p>
            <a:pPr marL="0" indent="0">
              <a:buNone/>
            </a:pPr>
            <a:r>
              <a:rPr lang="en-US" sz="1200" b="1" dirty="0" smtClean="0"/>
              <a:t>Recipe Number</a:t>
            </a:r>
            <a:r>
              <a:rPr lang="en-US" sz="1200" b="1" baseline="0" dirty="0" smtClean="0"/>
              <a:t> - </a:t>
            </a:r>
            <a:r>
              <a:rPr lang="en-US" sz="1050" b="1" dirty="0" smtClean="0"/>
              <a:t>20-RCP22424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27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Eggplant Parmesan</a:t>
            </a:r>
          </a:p>
          <a:p>
            <a:r>
              <a:rPr lang="it-IT" sz="1800" dirty="0"/>
              <a:t>tomato sauce, mozzarella cheese</a:t>
            </a: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20-RCP20287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13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Minestrone Soup</a:t>
            </a:r>
          </a:p>
          <a:p>
            <a:r>
              <a:rPr lang="it-IT" sz="1800" dirty="0"/>
              <a:t>vegetables, </a:t>
            </a:r>
            <a:r>
              <a:rPr lang="it-IT" sz="1800" dirty="0" smtClean="0"/>
              <a:t>pasta</a:t>
            </a:r>
            <a:r>
              <a:rPr lang="it-IT" sz="1800" dirty="0"/>
              <a:t>, basil pesto</a:t>
            </a: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20-RCP19879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19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Iced Peach Bellini Soup</a:t>
            </a:r>
          </a:p>
          <a:p>
            <a:r>
              <a:rPr lang="en-US" sz="1800" dirty="0"/>
              <a:t>peach purée, sparkling Prosecco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20-RCP19887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41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Mixed Greens, Baby Spinach, Crisp Bacon, Pecorino Cheese, Pine Nuts</a:t>
            </a:r>
          </a:p>
          <a:p>
            <a:r>
              <a:rPr lang="en-US" sz="1800" dirty="0"/>
              <a:t>choice of dressings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20-RCP20383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Spaghetti and Meatballs</a:t>
            </a:r>
          </a:p>
          <a:p>
            <a:r>
              <a:rPr lang="en-US" sz="1800" dirty="0"/>
              <a:t>house made fresh tomato sauce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20-RCP19964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74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Filet of Grilled Salmon Caponata</a:t>
            </a:r>
          </a:p>
          <a:p>
            <a:r>
              <a:rPr lang="en-US" sz="1800" dirty="0"/>
              <a:t>Swiss chard, saffron-infused potatoes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20-RCP27709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9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Seared Sea Scallops and Shrimp, Garlic and Herbs</a:t>
            </a:r>
          </a:p>
          <a:p>
            <a:r>
              <a:rPr lang="en-US" sz="1800" dirty="0"/>
              <a:t>mixed vegetables, crushed potato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20-RCP27386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28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Veal Scaloppini, Marsala Wine Sauce</a:t>
            </a:r>
          </a:p>
          <a:p>
            <a:r>
              <a:rPr lang="en-US" sz="1800" dirty="0"/>
              <a:t>green beans, cherry tomatoes, creamy mashed potatoes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20-RCP27350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40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Breaded Chicken Breast, Prosecco </a:t>
            </a:r>
            <a:r>
              <a:rPr lang="en-US" sz="1800" dirty="0" smtClean="0"/>
              <a:t>Radicchio </a:t>
            </a:r>
            <a:r>
              <a:rPr lang="en-US" sz="1800" dirty="0"/>
              <a:t>Cream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stuffed with Fontina cheese, spinach,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mushrooms, grilled asparagus, roasted potato cubes </a:t>
            </a:r>
          </a:p>
          <a:p>
            <a:r>
              <a:rPr lang="en-US" sz="1200" b="1" dirty="0" smtClean="0"/>
              <a:t>Recipe Number - </a:t>
            </a:r>
            <a:r>
              <a:rPr lang="en-US" sz="1050" b="1" dirty="0" smtClean="0"/>
              <a:t>20-RCP27490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81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Breaded Chicken Breast, Prosecco </a:t>
            </a:r>
            <a:r>
              <a:rPr lang="en-US" sz="1800" dirty="0" smtClean="0"/>
              <a:t>Radicchio </a:t>
            </a:r>
            <a:r>
              <a:rPr lang="en-US" sz="1800" dirty="0"/>
              <a:t>Cream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stuffed with Fontina cheese, spinach,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mushrooms, grilled asparagus, roasted potato cubes </a:t>
            </a:r>
          </a:p>
          <a:p>
            <a:r>
              <a:rPr lang="en-US" sz="1200" b="1" dirty="0" smtClean="0"/>
              <a:t>Recipe Number - </a:t>
            </a:r>
            <a:r>
              <a:rPr lang="en-US" sz="1050" b="1" dirty="0" smtClean="0"/>
              <a:t>20-RCP27490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5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Cannellini Bean &amp; Vegetable Stew</a:t>
            </a:r>
          </a:p>
          <a:p>
            <a:r>
              <a:rPr lang="en-US" sz="1800" dirty="0"/>
              <a:t>herb scented polenta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20-RCP27642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7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Seared Basa Filet, Pineapple-Mango Salsa</a:t>
            </a:r>
          </a:p>
          <a:p>
            <a:r>
              <a:rPr lang="en-US" sz="1400" dirty="0"/>
              <a:t>island vegetable casserole, basil-infused quinoa pilaf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- 20-RCP27268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8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CS Appetizer - Steamed Mussels with Chorizo and White Wine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Recipe Number - </a:t>
            </a:r>
            <a:r>
              <a:rPr lang="en-US" sz="1050" b="1" dirty="0" smtClean="0"/>
              <a:t>20-RCP27905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A3F4-9250-40A9-9BC1-85EEB6297BA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Rum Tapioca Fruit Salad</a:t>
            </a:r>
          </a:p>
          <a:p>
            <a:r>
              <a:rPr lang="en-US" sz="1800" dirty="0"/>
              <a:t>orange, pineapple, mango, strawberry, toasted coconut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</a:t>
            </a:r>
            <a:r>
              <a:rPr lang="en-US" sz="1050" b="1" dirty="0" smtClean="0">
                <a:latin typeface="Calibri" panose="020F0502020204030204" pitchFamily="34" charset="0"/>
              </a:rPr>
              <a:t>20-RCP27622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9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Chilled Sweet Pea, Potato Soup (v)</a:t>
            </a:r>
          </a:p>
          <a:p>
            <a:r>
              <a:rPr lang="en-US" sz="1800" dirty="0" smtClean="0"/>
              <a:t>fresh </a:t>
            </a:r>
            <a:r>
              <a:rPr lang="en-US" sz="1800" dirty="0"/>
              <a:t>tomato, mini cheese bacon biscuit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</a:t>
            </a:r>
            <a:r>
              <a:rPr lang="en-US" sz="1050" b="1" dirty="0" smtClean="0">
                <a:latin typeface="Calibri" panose="020F0502020204030204" pitchFamily="34" charset="0"/>
              </a:rPr>
              <a:t>20-RCP27752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4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Ernesto</a:t>
            </a:r>
            <a:r>
              <a:rPr lang="en-US" baseline="0" dirty="0" smtClean="0"/>
              <a:t> Burger – Avocado, Roasted Green Chiles, Provolone</a:t>
            </a:r>
            <a:endParaRPr lang="en-US" dirty="0" smtClean="0"/>
          </a:p>
          <a:p>
            <a:r>
              <a:rPr lang="en-US" b="0" dirty="0" smtClean="0"/>
              <a:t>house Cajun spice rub, beef gravy, grilled tomato, roasted potato medley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anose="020F0502020204030204" pitchFamily="34" charset="0"/>
              </a:rPr>
              <a:t>Recipe Number - 20-RCP27676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C409A-5F22-4658-9219-EF148521CF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4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20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spcBef>
                <a:spcPts val="0"/>
              </a:spcBef>
              <a:spcAft>
                <a:spcPts val="1600"/>
              </a:spcAft>
              <a:buClr>
                <a:srgbClr val="0070AF"/>
              </a:buClr>
              <a:defRPr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1600"/>
              </a:spcAft>
              <a:buClr>
                <a:srgbClr val="0070AF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1600"/>
              </a:spcAft>
              <a:buClr>
                <a:srgbClr val="0070AF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1600"/>
              </a:spcAft>
              <a:buClr>
                <a:srgbClr val="0070AF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1600"/>
              </a:spcAft>
              <a:buClr>
                <a:srgbClr val="0070AF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01092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 sz="5333">
                <a:solidFill>
                  <a:srgbClr val="0070A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6194493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23"/>
          <p:cNvSpPr/>
          <p:nvPr userDrawn="1"/>
        </p:nvSpPr>
        <p:spPr>
          <a:xfrm>
            <a:off x="11557001" y="6330294"/>
            <a:ext cx="420415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/>
            <a:endParaRPr lang="en-US" sz="2400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1" y="6403209"/>
            <a:ext cx="420415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1333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318D29D-AAC0-4C27-B9BE-B09295871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98683"/>
            <a:ext cx="1828800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22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50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135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57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5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6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33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1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8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6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C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4" y="0"/>
            <a:ext cx="12183246" cy="6847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0001" r="-68" b="20676"/>
          <a:stretch/>
        </p:blipFill>
        <p:spPr>
          <a:xfrm>
            <a:off x="8754" y="-16476"/>
            <a:ext cx="12192000" cy="422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352398"/>
            <a:ext cx="11303001" cy="146050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ctr">
              <a:defRPr b="0">
                <a:solidFill>
                  <a:srgbClr val="0070A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5876398"/>
            <a:ext cx="11303001" cy="473604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004646" y="0"/>
            <a:ext cx="2176137" cy="1243469"/>
            <a:chOff x="6119075" y="0"/>
            <a:chExt cx="2402752" cy="1372958"/>
          </a:xfrm>
        </p:grpSpPr>
        <p:sp>
          <p:nvSpPr>
            <p:cNvPr id="21" name="Chevron 20"/>
            <p:cNvSpPr/>
            <p:nvPr userDrawn="1"/>
          </p:nvSpPr>
          <p:spPr>
            <a:xfrm rot="16200000">
              <a:off x="6825150" y="-323717"/>
              <a:ext cx="990600" cy="2402750"/>
            </a:xfrm>
            <a:prstGeom prst="chevron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5F5F5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119077" y="0"/>
              <a:ext cx="2402750" cy="877659"/>
            </a:xfrm>
            <a:prstGeom prst="rect">
              <a:avLst/>
            </a:prstGeom>
            <a:solidFill>
              <a:srgbClr val="007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59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99616"/>
            <a:ext cx="10972800" cy="4669536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192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601" y="990600"/>
            <a:ext cx="10947401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1" y="177800"/>
            <a:ext cx="11049001" cy="812800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L_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22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AF"/>
              </a:buClr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2" y="1841500"/>
            <a:ext cx="5524500" cy="4191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buClr>
                <a:srgbClr val="0070A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70A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A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A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A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2" y="275167"/>
            <a:ext cx="5524500" cy="1439333"/>
          </a:xfrm>
          <a:prstGeom prst="rect">
            <a:avLst/>
          </a:prstGeom>
        </p:spPr>
        <p:txBody>
          <a:bodyPr lIns="57150" tIns="28575" rIns="57150" bIns="28575" anchor="b"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842000" cy="622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94494"/>
            <a:ext cx="12192000" cy="671572"/>
          </a:xfrm>
          <a:prstGeom prst="rect">
            <a:avLst/>
          </a:prstGeom>
          <a:solidFill>
            <a:srgbClr val="007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57002" y="6330295"/>
            <a:ext cx="420414" cy="420415"/>
          </a:xfrm>
          <a:prstGeom prst="ellipse">
            <a:avLst/>
          </a:prstGeom>
          <a:solidFill>
            <a:srgbClr val="009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7002" y="6403210"/>
            <a:ext cx="420414" cy="264292"/>
          </a:xfrm>
          <a:prstGeom prst="rect">
            <a:avLst/>
          </a:prstGeom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8D29D-AAC0-4C27-B9BE-B09295871DA1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81858"/>
            <a:ext cx="1828800" cy="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L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9502"/>
            <a:ext cx="121920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1" tIns="28575" rIns="57151" bIns="2857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-3174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70A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8"/>
            <a:ext cx="10572000" cy="2971051"/>
          </a:xfrm>
          <a:prstGeom prst="rect">
            <a:avLst/>
          </a:prstGeom>
        </p:spPr>
        <p:txBody>
          <a:bodyPr lIns="57150" tIns="28575" rIns="57150" bIns="28575"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461002"/>
            <a:ext cx="10572000" cy="434975"/>
          </a:xfrm>
          <a:prstGeom prst="rect">
            <a:avLst/>
          </a:prstGeom>
        </p:spPr>
        <p:txBody>
          <a:bodyPr lIns="57150" tIns="28575" rIns="57150" bIns="28575" anchor="t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6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9" y="16677"/>
            <a:ext cx="10969214" cy="10118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8185521" y="1200727"/>
            <a:ext cx="3981851" cy="53991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163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333" u="none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endParaRPr lang="en-US" sz="1351" dirty="0"/>
          </a:p>
        </p:txBody>
      </p:sp>
      <p:sp>
        <p:nvSpPr>
          <p:cNvPr id="4" name="AutoShape 4" descr="https://portholes.princess.com/sites/default/files/princess_templates_logos/download/Princess_Cruises_Brandmark_Black_2016.jpg"/>
          <p:cNvSpPr>
            <a:spLocks noChangeAspect="1" noChangeArrowheads="1"/>
          </p:cNvSpPr>
          <p:nvPr userDrawn="1"/>
        </p:nvSpPr>
        <p:spPr bwMode="auto">
          <a:xfrm>
            <a:off x="276578" y="-192617"/>
            <a:ext cx="5418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306" y="6352467"/>
            <a:ext cx="1137920" cy="3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849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84">
          <p15:clr>
            <a:srgbClr val="FBAE40"/>
          </p15:clr>
        </p15:guide>
        <p15:guide id="2" pos="35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8.xml"/><Relationship Id="rId9" Type="http://schemas.openxmlformats.org/officeDocument/2006/relationships/vmlDrawing" Target="../drawings/vmlDrawing1.v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25.xml"/><Relationship Id="rId9" Type="http://schemas.openxmlformats.org/officeDocument/2006/relationships/vmlDrawing" Target="../drawings/vmlDrawing2.vml"/><Relationship Id="rId14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32.xml"/><Relationship Id="rId9" Type="http://schemas.openxmlformats.org/officeDocument/2006/relationships/vmlDrawing" Target="../drawings/vmlDrawing3.vml"/><Relationship Id="rId14" Type="http://schemas.openxmlformats.org/officeDocument/2006/relationships/oleObject" Target="../embeddings/oleObject6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ags" Target="../tags/tag8.xml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39.xml"/><Relationship Id="rId9" Type="http://schemas.openxmlformats.org/officeDocument/2006/relationships/vmlDrawing" Target="../drawings/vmlDrawing4.vml"/><Relationship Id="rId14" Type="http://schemas.openxmlformats.org/officeDocument/2006/relationships/oleObject" Target="../embeddings/oleObject8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47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46.xml"/><Relationship Id="rId9" Type="http://schemas.openxmlformats.org/officeDocument/2006/relationships/vmlDrawing" Target="../drawings/vmlDrawing5.vml"/><Relationship Id="rId14" Type="http://schemas.openxmlformats.org/officeDocument/2006/relationships/oleObject" Target="../embeddings/oleObject10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12.xml"/><Relationship Id="rId5" Type="http://schemas.openxmlformats.org/officeDocument/2006/relationships/slideLayout" Target="../slideLayouts/slideLayout54.xml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53.xml"/><Relationship Id="rId9" Type="http://schemas.openxmlformats.org/officeDocument/2006/relationships/vmlDrawing" Target="../drawings/vmlDrawing6.vml"/><Relationship Id="rId14" Type="http://schemas.openxmlformats.org/officeDocument/2006/relationships/oleObject" Target="../embeddings/oleObject12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61.xml"/><Relationship Id="rId10" Type="http://schemas.openxmlformats.org/officeDocument/2006/relationships/tags" Target="../tags/tag13.xml"/><Relationship Id="rId4" Type="http://schemas.openxmlformats.org/officeDocument/2006/relationships/slideLayout" Target="../slideLayouts/slideLayout60.xml"/><Relationship Id="rId9" Type="http://schemas.openxmlformats.org/officeDocument/2006/relationships/vmlDrawing" Target="../drawings/vmlDrawing7.vml"/><Relationship Id="rId14" Type="http://schemas.openxmlformats.org/officeDocument/2006/relationships/oleObject" Target="../embeddings/oleObject14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68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67.xml"/><Relationship Id="rId9" Type="http://schemas.openxmlformats.org/officeDocument/2006/relationships/vmlDrawing" Target="../drawings/vmlDrawing8.vml"/><Relationship Id="rId14" Type="http://schemas.openxmlformats.org/officeDocument/2006/relationships/oleObject" Target="../embeddings/oleObject1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AFF8-7E50-4C54-928A-8AA64EA6B8C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06DE-743B-4CFF-8D3B-A762D9B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5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6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1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9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60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5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2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99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368" rtl="0" eaLnBrk="1" latinLnBrk="0" hangingPunct="1">
        <a:spcBef>
          <a:spcPct val="0"/>
        </a:spcBef>
        <a:buNone/>
        <a:defRPr sz="3000" kern="1200" spc="-89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3275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08184" indent="-163275" algn="l" defTabSz="81636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653094" indent="-163275" algn="l" defTabSz="81636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9800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61277" indent="-122456" algn="l" defTabSz="81636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22455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7824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099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63275" algn="l" defTabSz="81636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2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7.jpe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8.jpe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40.jpe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41.jpe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5397500"/>
            <a:ext cx="12191999" cy="14605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+mn-lt"/>
                <a:cs typeface="Arial" panose="020B0604020202020204" pitchFamily="34" charset="0"/>
              </a:rPr>
              <a:t>Main Dining Room                                 Top 10 2.0 plus Italian                     Menu Item Descriptions</a:t>
            </a:r>
            <a:endParaRPr lang="en-US" sz="6000" u="sng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317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Cal-Mex Burger </a:t>
            </a:r>
            <a:r>
              <a:rPr lang="en-US" sz="2400" b="1" dirty="0"/>
              <a:t>by Ernesto Uchimura</a:t>
            </a:r>
            <a:br>
              <a:rPr lang="en-US" sz="2400" b="1" dirty="0"/>
            </a:br>
            <a:r>
              <a:rPr lang="en-US" sz="3200" b="1" dirty="0"/>
              <a:t>avocado, provolone cheese, </a:t>
            </a:r>
            <a:r>
              <a:rPr lang="en-US" sz="3200" b="1" dirty="0" err="1"/>
              <a:t>poblano</a:t>
            </a:r>
            <a:r>
              <a:rPr lang="en-US" sz="3200" b="1" dirty="0"/>
              <a:t> chilies, jalapeño aioli, French fries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99466" y="1093172"/>
            <a:ext cx="2873010" cy="55067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Ernesto’s burgers feature a blend of rib eye steak &amp; beef short ribs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Freshly baked brioche buns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Topped with avocado slices, roasted green chilies, provolone cheese and a unique jalapeno aioli.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Served with French fries</a:t>
            </a:r>
          </a:p>
          <a:p>
            <a:pPr marL="162980" lvl="1" indent="-162980"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</a:endParaRPr>
          </a:p>
          <a:p>
            <a:pPr algn="l"/>
            <a:r>
              <a:rPr lang="en-US" b="1" u="sng" dirty="0" smtClean="0"/>
              <a:t>Menu Explanation</a:t>
            </a:r>
            <a:endParaRPr lang="en-US" b="1" u="sng" dirty="0"/>
          </a:p>
          <a:p>
            <a:pPr marL="162980" lvl="1" indent="-162980"/>
            <a:r>
              <a:rPr lang="en-US" sz="1200" dirty="0">
                <a:solidFill>
                  <a:srgbClr val="000000"/>
                </a:solidFill>
              </a:rPr>
              <a:t>Part of a unique collection of burgers made exclusively for Princess, this burger captures the flavors of California with its avocado, chilies &amp; unique aioli</a:t>
            </a:r>
          </a:p>
          <a:p>
            <a:pPr marL="162980" lvl="1" indent="-162980"/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n-US" sz="1200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u="sng" dirty="0" smtClean="0"/>
              <a:t>Aioli</a:t>
            </a:r>
            <a:r>
              <a:rPr lang="en-US" dirty="0" smtClean="0"/>
              <a:t> – A base sauce made of garlic and olive oil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Allergens</a:t>
            </a:r>
            <a:endParaRPr lang="en-US" b="1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6333221"/>
            <a:ext cx="28321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853" y="5124768"/>
            <a:ext cx="631395" cy="66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774" y="5117695"/>
            <a:ext cx="644800" cy="68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697" y="5117695"/>
            <a:ext cx="623712" cy="667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1939" y="5117695"/>
            <a:ext cx="618549" cy="666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79" y="6415255"/>
            <a:ext cx="19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AF"/>
                </a:solidFill>
              </a:rPr>
              <a:t>Captain’s 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73" y="1093172"/>
            <a:ext cx="6638236" cy="50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68351"/>
            <a:ext cx="12192000" cy="2706871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latin typeface="Calibri" panose="020F0502020204030204" pitchFamily="34" charset="0"/>
              </a:rPr>
              <a:t>Dinner 3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Bacon-Wrapped Pork Terrine</a:t>
            </a:r>
            <a:br>
              <a:rPr lang="en-US" b="1" dirty="0"/>
            </a:br>
            <a:r>
              <a:rPr lang="en-US" sz="3200" b="1" dirty="0"/>
              <a:t>pickled vegetables, whole grain mustard, baguette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55214" y="1028565"/>
            <a:ext cx="2905979" cy="53991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Country style pate wrapped in bacon and seasoned with garlic, pepper, onion, parsley &amp; brandy.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Toasted baguette slices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Whole grain mustard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Tart pickled crispy vegetables</a:t>
            </a:r>
          </a:p>
          <a:p>
            <a:pPr marL="162980" lvl="1" indent="-162980">
              <a:spcBef>
                <a:spcPts val="0"/>
              </a:spcBef>
            </a:pPr>
            <a:endParaRPr lang="en-US" sz="400" b="1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Menu Explanation</a:t>
            </a:r>
          </a:p>
          <a:p>
            <a:pPr marL="162980" lvl="1" indent="-162980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This country style pork terrine is slow cooked and served chilled with lightly toasted baguette slices and whole grain mustard.</a:t>
            </a:r>
          </a:p>
          <a:p>
            <a:pPr marL="162980" lvl="1" indent="-162980"/>
            <a:endParaRPr lang="en-US" sz="533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800" b="1" u="sng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Giardiniera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- a mix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carrots, celery, cauliflower and colorful vegetables pickled at their height of flavor to preserve their garden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freshness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667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Allergens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u="sng" dirty="0">
              <a:solidFill>
                <a:srgbClr val="20275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46" y="6427760"/>
            <a:ext cx="101502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70AF"/>
                </a:solidFill>
              </a:rPr>
              <a:t>Dinner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174" y="5102813"/>
            <a:ext cx="644800" cy="68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11578" b="1911"/>
          <a:stretch/>
        </p:blipFill>
        <p:spPr>
          <a:xfrm>
            <a:off x="2936785" y="1028565"/>
            <a:ext cx="6318430" cy="4854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968" y="5102812"/>
            <a:ext cx="623712" cy="6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317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Chimichurri Burger </a:t>
            </a:r>
            <a:r>
              <a:rPr lang="en-US" sz="2400" b="1" dirty="0" smtClean="0"/>
              <a:t>by Ernesto </a:t>
            </a:r>
            <a:r>
              <a:rPr lang="en-US" sz="2400" b="1" dirty="0"/>
              <a:t>U</a:t>
            </a:r>
            <a:r>
              <a:rPr lang="en-US" sz="2400" b="1" dirty="0" smtClean="0"/>
              <a:t>chimura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2800" b="1" dirty="0"/>
              <a:t>sun-dried tomato, provolone cheese, shredded zucchini slaw, French fries</a:t>
            </a:r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76951" y="1093173"/>
            <a:ext cx="2987810" cy="51893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1600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Ernesto burgers feature a combination of rib eye steak and beef short ribs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Freshly baked brioche buns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Zucchini coleslaw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Smoky provolone cheese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Chimichurri sauce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667" b="1" dirty="0">
              <a:solidFill>
                <a:srgbClr val="0000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b="1" u="sng" dirty="0">
                <a:solidFill>
                  <a:srgbClr val="000000"/>
                </a:solidFill>
              </a:rPr>
              <a:t>Menu Explanation</a:t>
            </a:r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Part of a unique collection of burgers made exclusively for Princess, this burger combines a juicy patty with sweet, spicy and tangy toppings giving every bite a new flavor sensation. </a:t>
            </a:r>
          </a:p>
          <a:p>
            <a:pPr marL="162980" lvl="1" indent="-162980"/>
            <a:endParaRPr lang="en-US" sz="6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sz="1600" b="1" u="sng" dirty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667" b="1" u="sng" dirty="0"/>
          </a:p>
          <a:p>
            <a:pPr marL="256111" indent="-256111" algn="l">
              <a:spcBef>
                <a:spcPts val="0"/>
              </a:spcBef>
            </a:pPr>
            <a:r>
              <a:rPr lang="en-US" u="sng" dirty="0" smtClean="0"/>
              <a:t>Chimichurri</a:t>
            </a:r>
            <a:r>
              <a:rPr lang="en-US" dirty="0" smtClean="0"/>
              <a:t> – a sauce typically </a:t>
            </a:r>
            <a:r>
              <a:rPr lang="en-US" dirty="0"/>
              <a:t>containing parsley, garlic, vinegar, olive oil, and flakes of chili </a:t>
            </a:r>
            <a:r>
              <a:rPr lang="en-US" dirty="0" smtClean="0"/>
              <a:t>pepper</a:t>
            </a:r>
          </a:p>
          <a:p>
            <a:pPr marL="256111" indent="-256111" algn="l">
              <a:spcBef>
                <a:spcPts val="0"/>
              </a:spcBef>
            </a:pPr>
            <a:endParaRPr lang="en-US" sz="667" u="sng" dirty="0"/>
          </a:p>
          <a:p>
            <a:pPr algn="l">
              <a:spcBef>
                <a:spcPts val="0"/>
              </a:spcBef>
            </a:pPr>
            <a:r>
              <a:rPr lang="en-US" sz="1600" b="1" u="sng" dirty="0"/>
              <a:t>Allergens</a:t>
            </a:r>
            <a:endParaRPr lang="en-US" sz="1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758" y="6410094"/>
            <a:ext cx="101502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smtClean="0">
                <a:solidFill>
                  <a:srgbClr val="0070AF"/>
                </a:solidFill>
              </a:rPr>
              <a:t>Dinner 3</a:t>
            </a:r>
            <a:endParaRPr lang="en-US" sz="1867" dirty="0">
              <a:solidFill>
                <a:srgbClr val="0070A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71" y="6228709"/>
            <a:ext cx="28321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585" y="5286980"/>
            <a:ext cx="631395" cy="66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083" y="5272832"/>
            <a:ext cx="644800" cy="68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3638" y="5272832"/>
            <a:ext cx="623712" cy="667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5986" y="5286980"/>
            <a:ext cx="618549" cy="666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07" y="1093173"/>
            <a:ext cx="6803503" cy="49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148"/>
            <a:ext cx="12192000" cy="2266117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latin typeface="Calibri" panose="020F0502020204030204" pitchFamily="34" charset="0"/>
              </a:rPr>
              <a:t>Chef’s Dinner</a:t>
            </a:r>
            <a:endParaRPr lang="en-US" sz="6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Beef Tenderloin Tips </a:t>
            </a:r>
            <a:r>
              <a:rPr lang="it-IT" b="1" dirty="0" smtClean="0"/>
              <a:t>and </a:t>
            </a:r>
            <a:r>
              <a:rPr lang="it-IT" b="1" dirty="0"/>
              <a:t>Mushroom Cobbler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3200" b="1" dirty="0"/>
              <a:t>c</a:t>
            </a:r>
            <a:r>
              <a:rPr lang="it-IT" sz="3200" b="1" dirty="0" smtClean="0"/>
              <a:t>arrots, </a:t>
            </a:r>
            <a:r>
              <a:rPr lang="it-IT" sz="3200" b="1" dirty="0"/>
              <a:t>Gruyere </a:t>
            </a:r>
            <a:r>
              <a:rPr lang="it-IT" sz="3200" b="1" dirty="0" smtClean="0"/>
              <a:t>biscuits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097489" y="1028565"/>
            <a:ext cx="3074044" cy="56093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By Curtis </a:t>
            </a:r>
            <a:r>
              <a:rPr lang="en-US" b="1" dirty="0"/>
              <a:t>Stone</a:t>
            </a:r>
          </a:p>
          <a:p>
            <a:pPr algn="l"/>
            <a:endParaRPr lang="en-US" sz="267" dirty="0"/>
          </a:p>
          <a:p>
            <a:pPr algn="l"/>
            <a:r>
              <a:rPr lang="en-US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Tender beef chunks in a stew of carrots, onions and mushrooms seasoned with garlic, dijon mustard, red wine &amp; fresh thyme.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Flakey-cheesy biscuit topping.</a:t>
            </a:r>
          </a:p>
          <a:p>
            <a:pPr algn="l"/>
            <a:endParaRPr lang="en-US" sz="667" b="1" dirty="0"/>
          </a:p>
          <a:p>
            <a:pPr algn="l"/>
            <a:r>
              <a:rPr lang="en-US" b="1" u="sng" dirty="0" smtClean="0"/>
              <a:t>Menu Explanation</a:t>
            </a:r>
            <a:endParaRPr lang="en-US" b="1" u="sng" dirty="0"/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A Curtis Stone crafted comfort entrée full of rich flavors, tender beef, carrots and mushrooms with a cheesy biscuit topping.</a:t>
            </a:r>
            <a:endParaRPr lang="en-US" sz="1333" b="1" u="sng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sz="6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667" b="1" u="sng" dirty="0"/>
          </a:p>
          <a:p>
            <a:pPr marL="230712" indent="-224361" algn="l">
              <a:spcBef>
                <a:spcPts val="0"/>
              </a:spcBef>
            </a:pPr>
            <a:r>
              <a:rPr lang="en-US" u="sng" dirty="0" smtClean="0"/>
              <a:t>Cobbler</a:t>
            </a:r>
            <a:r>
              <a:rPr lang="en-US" dirty="0" smtClean="0"/>
              <a:t> – </a:t>
            </a:r>
            <a:r>
              <a:rPr lang="en-US" dirty="0"/>
              <a:t>a fruit or </a:t>
            </a:r>
            <a:r>
              <a:rPr lang="en-US" dirty="0" smtClean="0"/>
              <a:t>savory </a:t>
            </a:r>
            <a:r>
              <a:rPr lang="en-US" dirty="0"/>
              <a:t>filling poured into a </a:t>
            </a:r>
            <a:r>
              <a:rPr lang="en-US" dirty="0" smtClean="0"/>
              <a:t>baking </a:t>
            </a:r>
            <a:r>
              <a:rPr lang="en-US" dirty="0"/>
              <a:t>dish and covered with a batter, biscuit, or dumpling </a:t>
            </a:r>
            <a:r>
              <a:rPr lang="en-US" dirty="0" smtClean="0"/>
              <a:t>&amp; baked</a:t>
            </a:r>
          </a:p>
          <a:p>
            <a:pPr marL="230712" indent="-224361" algn="l">
              <a:spcBef>
                <a:spcPts val="0"/>
              </a:spcBef>
            </a:pPr>
            <a:r>
              <a:rPr lang="en-US" u="sng" dirty="0" smtClean="0"/>
              <a:t>Gruyere</a:t>
            </a:r>
            <a:r>
              <a:rPr lang="en-US" dirty="0" smtClean="0"/>
              <a:t> - </a:t>
            </a:r>
            <a:r>
              <a:rPr lang="en-US" dirty="0"/>
              <a:t>a firm, tangy </a:t>
            </a:r>
            <a:r>
              <a:rPr lang="en-US" dirty="0" smtClean="0"/>
              <a:t>cheese</a:t>
            </a:r>
          </a:p>
          <a:p>
            <a:pPr marL="230712" indent="-224361" algn="l">
              <a:spcBef>
                <a:spcPts val="0"/>
              </a:spcBef>
            </a:pPr>
            <a:endParaRPr lang="en-US" sz="667" dirty="0"/>
          </a:p>
          <a:p>
            <a:pPr marL="6351" algn="l">
              <a:spcBef>
                <a:spcPts val="0"/>
              </a:spcBef>
            </a:pPr>
            <a:r>
              <a:rPr lang="en-US" b="1" u="sng" dirty="0" smtClean="0"/>
              <a:t>Allergens</a:t>
            </a:r>
            <a:endParaRPr lang="en-US" dirty="0"/>
          </a:p>
          <a:p>
            <a:pPr marL="230712" indent="-224361" algn="l">
              <a:spcBef>
                <a:spcPts val="0"/>
              </a:spcBef>
            </a:pP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48058"/>
            <a:ext cx="148713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Chef’s Dinner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37" y="5257517"/>
            <a:ext cx="631395" cy="666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18" y="5256409"/>
            <a:ext cx="623712" cy="667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139" y="5256962"/>
            <a:ext cx="618549" cy="666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18471" b="3171"/>
          <a:stretch/>
        </p:blipFill>
        <p:spPr>
          <a:xfrm>
            <a:off x="3094510" y="1028565"/>
            <a:ext cx="6002979" cy="52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8996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Lemon-Rosemary </a:t>
            </a:r>
            <a:r>
              <a:rPr lang="en-US" b="1" dirty="0"/>
              <a:t>Cornish Game Hen</a:t>
            </a:r>
            <a:br>
              <a:rPr lang="en-US" b="1" dirty="0"/>
            </a:br>
            <a:r>
              <a:rPr lang="en-US" sz="3200" b="1" dirty="0" smtClean="0"/>
              <a:t>Olive-Feta </a:t>
            </a:r>
            <a:r>
              <a:rPr lang="en-US" sz="3200" b="1" dirty="0"/>
              <a:t>Relish Crispy Roasted Potato </a:t>
            </a:r>
            <a:r>
              <a:rPr lang="en-US" sz="3200" b="1" dirty="0" smtClean="0"/>
              <a:t>and </a:t>
            </a:r>
            <a:r>
              <a:rPr lang="en-US" sz="3200" b="1" dirty="0"/>
              <a:t>Peppers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731123" y="1089965"/>
            <a:ext cx="2460875" cy="55099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600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Citrusy Mediterranean spiced game hens seasoned with lemon and rosemary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Black olive-feta relish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Roasted peppers and potatoes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Creamy Romesco pepper sauce</a:t>
            </a:r>
          </a:p>
          <a:p>
            <a:pPr algn="l"/>
            <a:endParaRPr lang="en-US" sz="667" b="1" dirty="0"/>
          </a:p>
          <a:p>
            <a:pPr algn="l"/>
            <a:r>
              <a:rPr lang="en-US" sz="1600" b="1" u="sng" dirty="0"/>
              <a:t>Menu Explanation</a:t>
            </a:r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Cornish game with salty olive-feta relish and creamy pepper sauce.</a:t>
            </a:r>
            <a:endParaRPr lang="en-US" b="1" dirty="0" smtClean="0"/>
          </a:p>
          <a:p>
            <a:pPr algn="l">
              <a:spcBef>
                <a:spcPts val="0"/>
              </a:spcBef>
            </a:pPr>
            <a:endParaRPr lang="en-US" sz="6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sz="1600" b="1" u="sng" dirty="0"/>
              <a:t>Allergens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74" y="1089965"/>
            <a:ext cx="7270250" cy="5554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10094"/>
            <a:ext cx="148713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Chef’s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372" y="4072565"/>
            <a:ext cx="631395" cy="6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539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Backyard Burger </a:t>
            </a:r>
            <a:r>
              <a:rPr lang="en-US" sz="2400" b="1" dirty="0"/>
              <a:t>by Ernesto Uchimura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3200" b="1" dirty="0"/>
              <a:t>BBQ glaze, smoked bacon, </a:t>
            </a:r>
            <a:r>
              <a:rPr lang="en-US" sz="3200" b="1" dirty="0" err="1"/>
              <a:t>cotija</a:t>
            </a:r>
            <a:r>
              <a:rPr lang="en-US" sz="3200" b="1" dirty="0"/>
              <a:t> cheese, onion rings, French fries 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66421" y="1102144"/>
            <a:ext cx="2825579" cy="528850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Ernesto’s burgers feature a combination of rib eye steak &amp; beef short ribs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Freshly baked brioche buns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Smoky BBQ glaze and smoked bacon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Cotija Mexican cheese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Topped with crisp onion rings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Served with French fries</a:t>
            </a:r>
          </a:p>
          <a:p>
            <a:pPr algn="l"/>
            <a:endParaRPr lang="en-US" sz="133" b="1" dirty="0"/>
          </a:p>
          <a:p>
            <a:pPr algn="l"/>
            <a:r>
              <a:rPr lang="en-US" b="1" u="sng" dirty="0" smtClean="0"/>
              <a:t>Menu Explanation</a:t>
            </a:r>
            <a:endParaRPr lang="en-US" b="1" u="sng" dirty="0"/>
          </a:p>
          <a:p>
            <a:pPr marL="162980" lvl="1" indent="-162980"/>
            <a:r>
              <a:rPr lang="en-US" sz="1200" dirty="0">
                <a:solidFill>
                  <a:srgbClr val="000000"/>
                </a:solidFill>
              </a:rPr>
              <a:t>Part of a unique collection of burgers made exclusively for Princess, this backyard burger combines the juiciest patties, sweet BBQ sauce, crisp bacon, creamy coleslaw and is topped with crisp onion rings.</a:t>
            </a:r>
          </a:p>
          <a:p>
            <a:pPr marL="162980" lvl="1" indent="-162980"/>
            <a:endParaRPr lang="en-US" sz="2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Terminology</a:t>
            </a:r>
            <a:endParaRPr lang="en-US" b="1" dirty="0" smtClean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667" b="1" u="sng" dirty="0"/>
          </a:p>
          <a:p>
            <a:pPr marL="256111" indent="-256111" algn="l">
              <a:spcBef>
                <a:spcPts val="0"/>
              </a:spcBef>
            </a:pPr>
            <a:r>
              <a:rPr lang="en-US" sz="1200" u="sng" dirty="0"/>
              <a:t>Cotija Cheese</a:t>
            </a:r>
            <a:r>
              <a:rPr lang="en-US" sz="1200" dirty="0"/>
              <a:t> - a hard cow's milk </a:t>
            </a:r>
            <a:r>
              <a:rPr lang="en-US" sz="1200" i="1" dirty="0"/>
              <a:t>cheese</a:t>
            </a:r>
            <a:r>
              <a:rPr lang="en-US" sz="1200" dirty="0"/>
              <a:t> that originated in Mexico. It is named after the town of </a:t>
            </a:r>
            <a:r>
              <a:rPr lang="en-US" sz="1200" i="1" dirty="0" err="1" smtClean="0"/>
              <a:t>Cotija</a:t>
            </a:r>
            <a:r>
              <a:rPr lang="en-US" sz="1200" i="1" dirty="0" smtClean="0"/>
              <a:t>.</a:t>
            </a:r>
            <a:endParaRPr lang="en-US" sz="1200" i="1" dirty="0"/>
          </a:p>
          <a:p>
            <a:pPr marL="256111" indent="-256111" algn="l">
              <a:spcBef>
                <a:spcPts val="0"/>
              </a:spcBef>
            </a:pPr>
            <a:endParaRPr lang="en-US" sz="400" i="1" u="sng" dirty="0"/>
          </a:p>
          <a:p>
            <a:pPr algn="l">
              <a:spcBef>
                <a:spcPts val="0"/>
              </a:spcBef>
            </a:pPr>
            <a:r>
              <a:rPr lang="en-US" sz="1200" b="1" u="sng" dirty="0"/>
              <a:t>Allergens</a:t>
            </a:r>
            <a:endParaRPr lang="en-US" sz="1200" u="sng" dirty="0"/>
          </a:p>
        </p:txBody>
      </p:sp>
      <p:sp>
        <p:nvSpPr>
          <p:cNvPr id="2" name="AutoShape 2" descr="https://files.slack.com/files-pri/T6DEFCL00-F9A4T44P2/image_uploaded_from_ios.jpg"/>
          <p:cNvSpPr>
            <a:spLocks noChangeAspect="1" noChangeArrowheads="1"/>
          </p:cNvSpPr>
          <p:nvPr/>
        </p:nvSpPr>
        <p:spPr bwMode="auto">
          <a:xfrm>
            <a:off x="1731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210" y="5046835"/>
            <a:ext cx="644800" cy="68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313" y="5046835"/>
            <a:ext cx="623712" cy="66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068" y="5818333"/>
            <a:ext cx="620564" cy="673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3895" y="5060983"/>
            <a:ext cx="631395" cy="66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083" y="5047942"/>
            <a:ext cx="618549" cy="666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950" y="6337684"/>
            <a:ext cx="2832100" cy="53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379" y="641525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AF"/>
                </a:solidFill>
              </a:rPr>
              <a:t>Chef’s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33" y="1102143"/>
            <a:ext cx="7262947" cy="51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0911"/>
            <a:ext cx="12192000" cy="220845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latin typeface="Calibri" panose="020F0502020204030204" pitchFamily="34" charset="0"/>
              </a:rPr>
              <a:t>Captain’s Gala</a:t>
            </a:r>
            <a:endParaRPr lang="en-US" sz="6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Lime </a:t>
            </a:r>
            <a:r>
              <a:rPr lang="en-US" b="1" dirty="0" smtClean="0"/>
              <a:t>and </a:t>
            </a:r>
            <a:r>
              <a:rPr lang="en-US" b="1" dirty="0"/>
              <a:t>Salt-Cured Salmon, Citrus Chili Sauce</a:t>
            </a:r>
            <a:br>
              <a:rPr lang="en-US" b="1" dirty="0"/>
            </a:br>
            <a:r>
              <a:rPr lang="en-US" sz="3200" b="1" dirty="0"/>
              <a:t> crab</a:t>
            </a:r>
            <a:r>
              <a:rPr lang="en-US" sz="3200" b="1" dirty="0" smtClean="0"/>
              <a:t>, shrimp</a:t>
            </a:r>
            <a:r>
              <a:rPr lang="en-US" sz="3200" b="1" dirty="0"/>
              <a:t>, dill-cucumber salad, crunchy peas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731027" y="1028565"/>
            <a:ext cx="2436345" cy="55713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Flavor </a:t>
            </a:r>
            <a:r>
              <a:rPr lang="en-US" b="1" u="sng" dirty="0"/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Lime and salt cured salmon, crab and shrimp.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Lemon juice marinade seasoned with turmeric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Sweet Thai chili sauce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Spicy-crunchy wasabi peas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Crispy crostini</a:t>
            </a:r>
          </a:p>
          <a:p>
            <a:pPr algn="l"/>
            <a:endParaRPr lang="en-US" sz="667" b="1" dirty="0"/>
          </a:p>
          <a:p>
            <a:pPr algn="l"/>
            <a:r>
              <a:rPr lang="en-US" b="1" u="sng" dirty="0" smtClean="0"/>
              <a:t>Menu Explanation</a:t>
            </a:r>
            <a:endParaRPr lang="en-US" b="1" u="sng" dirty="0"/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A mix of flavorful seafood with spicy wasabi peas and sweet chili sauce</a:t>
            </a:r>
            <a:endParaRPr lang="en-US" b="1" dirty="0" smtClean="0"/>
          </a:p>
          <a:p>
            <a:pPr algn="l">
              <a:spcBef>
                <a:spcPts val="0"/>
              </a:spcBef>
            </a:pPr>
            <a:endParaRPr lang="en-US" sz="6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Allergens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55266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Captain’s Gala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819" y="4605560"/>
            <a:ext cx="644800" cy="68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704" y="4618601"/>
            <a:ext cx="623712" cy="66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698" y="3877080"/>
            <a:ext cx="620564" cy="673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583" y="3877080"/>
            <a:ext cx="620820" cy="67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0536" y="3877080"/>
            <a:ext cx="618549" cy="673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10699" r="11944" b="978"/>
          <a:stretch/>
        </p:blipFill>
        <p:spPr>
          <a:xfrm>
            <a:off x="2460972" y="1028565"/>
            <a:ext cx="7270055" cy="5478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4112" y="4612633"/>
            <a:ext cx="631395" cy="6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68351"/>
            <a:ext cx="12192000" cy="3280437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latin typeface="Calibri" panose="020F0502020204030204" pitchFamily="34" charset="0"/>
              </a:rPr>
              <a:t>Princess Favorites:</a:t>
            </a:r>
            <a:r>
              <a:rPr lang="en-US" sz="5400" u="sng" dirty="0">
                <a:latin typeface="Calibri" panose="020F0502020204030204" pitchFamily="34" charset="0"/>
              </a:rPr>
              <a:t/>
            </a:r>
            <a:br>
              <a:rPr lang="en-US" sz="5400" u="sng" dirty="0">
                <a:latin typeface="Calibri" panose="020F0502020204030204" pitchFamily="34" charset="0"/>
              </a:rPr>
            </a:br>
            <a:r>
              <a:rPr lang="en-US" u="sng" dirty="0" smtClean="0">
                <a:latin typeface="Calibri" panose="020F0502020204030204" pitchFamily="34" charset="0"/>
              </a:rPr>
              <a:t/>
            </a:r>
            <a:br>
              <a:rPr lang="en-US" u="sng" dirty="0" smtClean="0">
                <a:latin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Autofit/>
          </a:bodyPr>
          <a:lstStyle/>
          <a:p>
            <a:pPr algn="ctr"/>
            <a:r>
              <a:rPr lang="it-IT" b="1" dirty="0"/>
              <a:t>Lemon Scented </a:t>
            </a:r>
            <a:r>
              <a:rPr lang="it-IT" b="1" dirty="0" smtClean="0"/>
              <a:t>Ravioli, </a:t>
            </a:r>
            <a:r>
              <a:rPr lang="it-IT" b="1" dirty="0"/>
              <a:t>Truffle Oil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fr-FR" sz="3200" b="1" dirty="0"/>
              <a:t>mascarpone, sage-</a:t>
            </a:r>
            <a:r>
              <a:rPr lang="fr-FR" sz="3200" b="1" dirty="0" err="1"/>
              <a:t>vegetable</a:t>
            </a:r>
            <a:r>
              <a:rPr lang="fr-FR" sz="3200" b="1" dirty="0"/>
              <a:t> ragout, </a:t>
            </a:r>
            <a:r>
              <a:rPr lang="fr-FR" sz="3200" b="1" dirty="0" err="1"/>
              <a:t>carrot</a:t>
            </a:r>
            <a:r>
              <a:rPr lang="fr-FR" sz="3200" b="1" dirty="0"/>
              <a:t> </a:t>
            </a:r>
            <a:r>
              <a:rPr lang="fr-FR" sz="3200" b="1" dirty="0" err="1"/>
              <a:t>emulsion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560901" y="1028565"/>
            <a:ext cx="2631099" cy="55713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/>
              <a:t>Flavor </a:t>
            </a:r>
            <a:r>
              <a:rPr lang="en-US" b="1" u="sng" dirty="0"/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Delicate raviolis filled with lemon and mascarpone cheese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Sautéed squash, carrots, asparagus, mushrooms &amp; sage.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Creamy carrot emulsion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Truffle oil</a:t>
            </a:r>
            <a:endParaRPr lang="en-US" sz="1333" dirty="0"/>
          </a:p>
          <a:p>
            <a:pPr algn="l">
              <a:spcBef>
                <a:spcPts val="0"/>
              </a:spcBef>
            </a:pPr>
            <a:endParaRPr lang="en-US" sz="667" b="1" dirty="0"/>
          </a:p>
          <a:p>
            <a:pPr algn="l">
              <a:spcBef>
                <a:spcPts val="0"/>
              </a:spcBef>
            </a:pPr>
            <a:r>
              <a:rPr lang="en-US" b="1" u="sng" dirty="0" smtClean="0"/>
              <a:t>Menu Explanation</a:t>
            </a:r>
            <a:endParaRPr lang="en-US" b="1" u="sng" dirty="0"/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Small pasta envelopes are filled with a buttery lemon and mascarpone cheese.</a:t>
            </a:r>
            <a:endParaRPr lang="en-US" sz="1333" b="1" u="sng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6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800" b="1" u="sng" dirty="0"/>
          </a:p>
          <a:p>
            <a:pPr marL="230712" indent="-224361" algn="l">
              <a:spcBef>
                <a:spcPts val="0"/>
              </a:spcBef>
            </a:pPr>
            <a:r>
              <a:rPr lang="en-US" u="sng" dirty="0" smtClean="0"/>
              <a:t>Ragout</a:t>
            </a:r>
            <a:r>
              <a:rPr lang="en-US" dirty="0" smtClean="0"/>
              <a:t> - </a:t>
            </a:r>
            <a:r>
              <a:rPr lang="en-US" dirty="0"/>
              <a:t>a highly seasoned dish of meat </a:t>
            </a:r>
            <a:r>
              <a:rPr lang="en-US" dirty="0" smtClean="0"/>
              <a:t>or vegetables cut </a:t>
            </a:r>
            <a:r>
              <a:rPr lang="en-US" dirty="0"/>
              <a:t>into small pieces and </a:t>
            </a:r>
            <a:r>
              <a:rPr lang="en-US" dirty="0" smtClean="0"/>
              <a:t>stewed</a:t>
            </a:r>
          </a:p>
          <a:p>
            <a:pPr marL="230712" indent="-224361" algn="l">
              <a:spcBef>
                <a:spcPts val="0"/>
              </a:spcBef>
            </a:pPr>
            <a:r>
              <a:rPr lang="en-US" u="sng" dirty="0" smtClean="0"/>
              <a:t>Emulsion</a:t>
            </a:r>
            <a:r>
              <a:rPr lang="en-US" dirty="0" smtClean="0"/>
              <a:t> - </a:t>
            </a:r>
            <a:r>
              <a:rPr lang="en-US" dirty="0"/>
              <a:t>oil and water are shaken together, tiny droplets of one liquid spread through the other </a:t>
            </a:r>
            <a:r>
              <a:rPr lang="en-US" dirty="0" smtClean="0"/>
              <a:t>liquid forming </a:t>
            </a:r>
            <a:r>
              <a:rPr lang="en-US" dirty="0"/>
              <a:t>a mixture </a:t>
            </a:r>
            <a:endParaRPr lang="en-US" dirty="0" smtClean="0"/>
          </a:p>
          <a:p>
            <a:pPr marL="6351" algn="l">
              <a:spcBef>
                <a:spcPts val="0"/>
              </a:spcBef>
            </a:pPr>
            <a:endParaRPr lang="en-US" sz="533" u="sng" dirty="0"/>
          </a:p>
          <a:p>
            <a:pPr marL="6351" algn="l">
              <a:spcBef>
                <a:spcPts val="0"/>
              </a:spcBef>
            </a:pPr>
            <a:r>
              <a:rPr lang="en-US" b="1" u="sng" dirty="0"/>
              <a:t>Terminology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55266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Captain’s Gala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238" y="5377758"/>
            <a:ext cx="631395" cy="666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007" y="5377758"/>
            <a:ext cx="619742" cy="68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299" y="5377759"/>
            <a:ext cx="623712" cy="66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7320" t="21218" r="20463" b="16526"/>
          <a:stretch/>
        </p:blipFill>
        <p:spPr>
          <a:xfrm>
            <a:off x="2631098" y="1028565"/>
            <a:ext cx="6929803" cy="52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Blue Burger </a:t>
            </a:r>
            <a:r>
              <a:rPr lang="en-US" sz="3600" b="1" dirty="0"/>
              <a:t>by Ernesto Uchimura</a:t>
            </a:r>
            <a:r>
              <a:rPr lang="en-US" sz="5300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/>
              <a:t>blue cheese, port wine onions, arugula, aioli, French fries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500222" y="1028565"/>
            <a:ext cx="2691778" cy="55713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Ernesto’s burgers feature a unique combination of rib eye steak and beef short ribs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Freshly baked brioche buns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Blue cheese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Fresh arugula and mayonnaise</a:t>
            </a:r>
          </a:p>
          <a:p>
            <a:pPr marL="162980" lvl="1" indent="-162980">
              <a:spcBef>
                <a:spcPts val="0"/>
              </a:spcBef>
            </a:pPr>
            <a:endParaRPr lang="en-US" sz="1333" dirty="0">
              <a:solidFill>
                <a:srgbClr val="000000"/>
              </a:solidFill>
            </a:endParaRPr>
          </a:p>
          <a:p>
            <a:pPr algn="l"/>
            <a:r>
              <a:rPr lang="en-US" b="1" u="sng" dirty="0"/>
              <a:t>Menu Explanation</a:t>
            </a:r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Part of a unique collection of burgers made exclusively for Princess.  Our blue cheese burger combines the juiciest of beef patties with blue cheese, peppery fresh arugula and wine infused onions. </a:t>
            </a:r>
          </a:p>
          <a:p>
            <a:pPr marL="162980" lvl="1" indent="-162980"/>
            <a:endParaRPr lang="en-US" sz="533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933" b="1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u="sng" dirty="0" smtClean="0"/>
              <a:t>Aioli</a:t>
            </a:r>
            <a:r>
              <a:rPr lang="en-US" dirty="0" smtClean="0"/>
              <a:t> - </a:t>
            </a:r>
            <a:r>
              <a:rPr lang="en-US" dirty="0"/>
              <a:t>a Mediterranean sauce made of garlic and olive </a:t>
            </a:r>
            <a:r>
              <a:rPr lang="en-US" dirty="0" smtClean="0"/>
              <a:t>oil</a:t>
            </a:r>
            <a:endParaRPr lang="en-US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800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Allergens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6333222"/>
            <a:ext cx="28321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027" y="5429549"/>
            <a:ext cx="623712" cy="66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264" y="5429549"/>
            <a:ext cx="644800" cy="68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0660" y="5436624"/>
            <a:ext cx="631395" cy="66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9287" y="5436624"/>
            <a:ext cx="618549" cy="6663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379" y="6415255"/>
            <a:ext cx="150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AF"/>
                </a:solidFill>
              </a:rPr>
              <a:t>Captain’s Gala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1" y="1278111"/>
            <a:ext cx="7607947" cy="48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68351"/>
            <a:ext cx="12192000" cy="300343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latin typeface="Calibri" panose="020F0502020204030204" pitchFamily="34" charset="0"/>
              </a:rPr>
              <a:t>Dinner 2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5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Mariner-Style Black Mussels, </a:t>
            </a:r>
            <a:r>
              <a:rPr lang="en-US" b="1" dirty="0" smtClean="0"/>
              <a:t>in White Wine Cream Sauce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home-style </a:t>
            </a:r>
            <a:r>
              <a:rPr lang="en-US" sz="3600" b="1" dirty="0"/>
              <a:t>garlic bread, French fries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85744" y="1028565"/>
            <a:ext cx="2781627" cy="55713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Flavor </a:t>
            </a:r>
            <a:r>
              <a:rPr lang="en-US" b="1" u="sng" dirty="0"/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Chilean black mussels cooked in garlic, shallots and white wine with a delicate hint of fresh herbs and licorice </a:t>
            </a:r>
            <a:r>
              <a:rPr lang="en-US" sz="1333" dirty="0" smtClean="0">
                <a:solidFill>
                  <a:srgbClr val="000000"/>
                </a:solidFill>
              </a:rPr>
              <a:t>(Pernod</a:t>
            </a:r>
            <a:r>
              <a:rPr lang="en-US" sz="1333" dirty="0">
                <a:solidFill>
                  <a:srgbClr val="000000"/>
                </a:solidFill>
              </a:rPr>
              <a:t>).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Served with French fries and a rich wine cream sauce.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u="sng" dirty="0" smtClean="0"/>
              <a:t>Menu Explanation</a:t>
            </a:r>
            <a:endParaRPr lang="en-US" b="1" u="sng" dirty="0"/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Considered the national dish of Belgium, its French name is </a:t>
            </a:r>
            <a:r>
              <a:rPr lang="en-US" sz="1333" dirty="0" smtClean="0">
                <a:solidFill>
                  <a:srgbClr val="000000"/>
                </a:solidFill>
              </a:rPr>
              <a:t>Moules </a:t>
            </a:r>
            <a:r>
              <a:rPr lang="en-US" sz="1333" dirty="0">
                <a:solidFill>
                  <a:srgbClr val="000000"/>
                </a:solidFill>
              </a:rPr>
              <a:t>et </a:t>
            </a:r>
            <a:r>
              <a:rPr lang="en-US" sz="1333" dirty="0" smtClean="0">
                <a:solidFill>
                  <a:srgbClr val="000000"/>
                </a:solidFill>
              </a:rPr>
              <a:t>Frites</a:t>
            </a:r>
            <a:r>
              <a:rPr lang="en-US" sz="1333" dirty="0">
                <a:solidFill>
                  <a:srgbClr val="000000"/>
                </a:solidFill>
              </a:rPr>
              <a:t>.</a:t>
            </a:r>
            <a:endParaRPr lang="en-US" sz="1333" b="1" u="sng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b="1" dirty="0" smtClean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Allergens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01502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Dinner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315" y="3911710"/>
            <a:ext cx="623712" cy="66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761" y="3912817"/>
            <a:ext cx="631395" cy="666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590" y="3905202"/>
            <a:ext cx="620820" cy="67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8753" r="14897" b="2054"/>
          <a:stretch/>
        </p:blipFill>
        <p:spPr>
          <a:xfrm>
            <a:off x="2806254" y="1028565"/>
            <a:ext cx="6579491" cy="53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5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Moroccan-style Meatballs</a:t>
            </a:r>
            <a:br>
              <a:rPr lang="en-US" sz="4900" b="1" dirty="0"/>
            </a:br>
            <a:r>
              <a:rPr lang="en-US" sz="3600" b="1" dirty="0"/>
              <a:t>soft-poached egg, tomato ragout, rice &amp; beans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676413" y="992059"/>
            <a:ext cx="2515586" cy="54357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Profile &amp; Texture</a:t>
            </a:r>
          </a:p>
          <a:p>
            <a:pPr marL="156629" indent="-146047"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Rich Moroccan-spiced beef meatballs accompanied by a sweet paprika rice and beans.</a:t>
            </a:r>
          </a:p>
          <a:p>
            <a:pPr marL="156629" indent="-146047"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The dish can be topped by a freshly poached egg.</a:t>
            </a:r>
          </a:p>
          <a:p>
            <a:pPr algn="l"/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162980" lvl="1" indent="-162980"/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Flavors of Moroccan cuisine include mint, peppermint, parsley, coriander, marjoram, caraway and sage.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Terminology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224361" indent="-224361" algn="l">
              <a:spcBef>
                <a:spcPts val="0"/>
              </a:spcBef>
            </a:pP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Ragout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 highly seasoned dish of meat cut into small pieces and stewed with vegetables</a:t>
            </a:r>
          </a:p>
          <a:p>
            <a:pPr algn="l">
              <a:spcBef>
                <a:spcPts val="0"/>
              </a:spcBef>
            </a:pPr>
            <a:endParaRPr lang="en-US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Allergens</a:t>
            </a:r>
            <a:endParaRPr lang="en-US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2927"/>
            <a:ext cx="101502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Dinner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97" y="5110746"/>
            <a:ext cx="644800" cy="68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423" y="5110746"/>
            <a:ext cx="623712" cy="66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0982" y="5124894"/>
            <a:ext cx="618549" cy="666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2" y="1486925"/>
            <a:ext cx="6908693" cy="46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5438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Ernesto Burger </a:t>
            </a:r>
            <a:r>
              <a:rPr lang="en-US" sz="2700" b="1" dirty="0"/>
              <a:t>by Ernesto </a:t>
            </a:r>
            <a:r>
              <a:rPr lang="en-US" sz="2700" b="1" dirty="0" err="1" smtClean="0"/>
              <a:t>Uchimura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gruyere cheese, pork belly, Kimchi, beer battered jalapenos, charred </a:t>
            </a:r>
            <a:r>
              <a:rPr lang="en-US" sz="2700" b="1" dirty="0" err="1"/>
              <a:t>oinion</a:t>
            </a:r>
            <a:r>
              <a:rPr lang="en-US" sz="2700" b="1" dirty="0"/>
              <a:t> aioli, French fries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31441" y="1192806"/>
            <a:ext cx="2691778" cy="51404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Ernesto’s burgers feature a unique combination of rib eye steak and beef short ribs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</a:rPr>
              <a:t>Freshly baked brioche buns</a:t>
            </a:r>
          </a:p>
          <a:p>
            <a:pPr marL="162980" lvl="1" indent="-162980">
              <a:spcBef>
                <a:spcPts val="0"/>
              </a:spcBef>
            </a:pPr>
            <a:endParaRPr lang="en-US" sz="1333" dirty="0">
              <a:solidFill>
                <a:srgbClr val="000000"/>
              </a:solidFill>
            </a:endParaRPr>
          </a:p>
          <a:p>
            <a:pPr algn="l"/>
            <a:r>
              <a:rPr lang="en-US" b="1" u="sng" dirty="0"/>
              <a:t>Menu Explanation</a:t>
            </a:r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</a:rPr>
              <a:t>Part of a unique collection of burgers made exclusively for Princess.  </a:t>
            </a:r>
            <a:endParaRPr lang="en-US" sz="1333" dirty="0" smtClean="0">
              <a:solidFill>
                <a:srgbClr val="000000"/>
              </a:solidFill>
            </a:endParaRPr>
          </a:p>
          <a:p>
            <a:pPr marL="162980" lvl="1" indent="-162980"/>
            <a:endParaRPr lang="en-US" sz="533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933" b="1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u="sng" dirty="0" smtClean="0"/>
              <a:t>Aioli</a:t>
            </a:r>
            <a:r>
              <a:rPr lang="en-US" dirty="0" smtClean="0"/>
              <a:t> - </a:t>
            </a:r>
            <a:r>
              <a:rPr lang="en-US" dirty="0"/>
              <a:t>a Mediterranean sauce made of garlic and olive </a:t>
            </a:r>
            <a:r>
              <a:rPr lang="en-US" dirty="0" smtClean="0"/>
              <a:t>oil</a:t>
            </a:r>
            <a:endParaRPr lang="en-US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800" u="sng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/>
              <a:t>Allergens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6333221"/>
            <a:ext cx="2832100" cy="533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AF"/>
                </a:solidFill>
              </a:rPr>
              <a:t>Dinner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1192806"/>
            <a:ext cx="7324860" cy="5139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513" y="5249500"/>
            <a:ext cx="644800" cy="68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398" y="5262541"/>
            <a:ext cx="623712" cy="667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4392" y="4521020"/>
            <a:ext cx="620564" cy="673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8277" y="4521020"/>
            <a:ext cx="620820" cy="673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0230" y="4521020"/>
            <a:ext cx="618549" cy="6739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3806" y="5256573"/>
            <a:ext cx="631395" cy="6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149"/>
            <a:ext cx="12192000" cy="232378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latin typeface="Calibri" panose="020F0502020204030204" pitchFamily="34" charset="0"/>
              </a:rPr>
              <a:t>Italian Dinner</a:t>
            </a:r>
            <a:endParaRPr lang="en-US" sz="6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98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Calibri Light" panose="020F0302020204030204" pitchFamily="34" charset="0"/>
              </a:rPr>
              <a:t>Seafood Antipasto*</a:t>
            </a:r>
            <a:br>
              <a:rPr lang="en-US" sz="4900" b="1" dirty="0">
                <a:latin typeface="Calibri Light" panose="020F0302020204030204" pitchFamily="34" charset="0"/>
              </a:rPr>
            </a:br>
            <a:r>
              <a:rPr lang="en-US" sz="2700" b="1" dirty="0">
                <a:latin typeface="Calibri Light" panose="020F0302020204030204" pitchFamily="34" charset="0"/>
              </a:rPr>
              <a:t>shrimp, squid, black mussels, white balsamic pickled vegetables, olive-red pepper spread, </a:t>
            </a:r>
            <a:r>
              <a:rPr lang="en-US" sz="2700" b="1" dirty="0" smtClean="0">
                <a:latin typeface="Calibri Light" panose="020F0302020204030204" pitchFamily="34" charset="0"/>
              </a:rPr>
              <a:t>Kalamata </a:t>
            </a:r>
            <a:r>
              <a:rPr lang="en-US" sz="2700" b="1" dirty="0">
                <a:latin typeface="Calibri Light" panose="020F0302020204030204" pitchFamily="34" charset="0"/>
              </a:rPr>
              <a:t>olives</a:t>
            </a:r>
            <a:endParaRPr lang="en-US" sz="27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074760" y="1124058"/>
            <a:ext cx="3117240" cy="538072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330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Flavor </a:t>
            </a:r>
            <a:r>
              <a:rPr lang="en-US" sz="133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Shrimp, mussels, squid, 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Balsamic picked vegetables.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Olive-red pepper sauce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Garnished with black olives and parsley</a:t>
            </a:r>
          </a:p>
          <a:p>
            <a:pPr algn="l">
              <a:spcBef>
                <a:spcPts val="0"/>
              </a:spcBef>
            </a:pPr>
            <a:endParaRPr lang="en-US" sz="133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330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sz="1330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Chilled seafood marinated in fresh lemon juice, olive oil and herbs, with a rich  sauce perfect for dipping.</a:t>
            </a:r>
          </a:p>
          <a:p>
            <a:pPr marL="162980" lvl="1" indent="-162980">
              <a:spcBef>
                <a:spcPts val="0"/>
              </a:spcBef>
            </a:pPr>
            <a:endParaRPr lang="en-US" sz="133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sz="1330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1330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30712" indent="-224361" algn="l">
              <a:spcBef>
                <a:spcPts val="0"/>
              </a:spcBef>
            </a:pPr>
            <a:r>
              <a:rPr lang="en-US" sz="133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Antipasto</a:t>
            </a: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- </a:t>
            </a:r>
            <a:r>
              <a:rPr lang="en-US" sz="133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 appetizer typically consisting of olives, anchovies, cheeses, and meats</a:t>
            </a:r>
          </a:p>
          <a:p>
            <a:pPr marL="230712" indent="-224361" algn="l">
              <a:spcBef>
                <a:spcPts val="0"/>
              </a:spcBef>
            </a:pPr>
            <a:endParaRPr lang="en-US" sz="1330" u="sng" dirty="0">
              <a:solidFill>
                <a:srgbClr val="20275B"/>
              </a:solidFill>
              <a:latin typeface="Calibri" panose="020F0502020204030204" pitchFamily="34" charset="0"/>
              <a:cs typeface="BrowalliaUPC" panose="020B0604020202020204" pitchFamily="34" charset="-34"/>
            </a:endParaRPr>
          </a:p>
          <a:p>
            <a:pPr marL="6351" algn="l">
              <a:spcBef>
                <a:spcPts val="0"/>
              </a:spcBef>
            </a:pPr>
            <a:r>
              <a:rPr lang="en-US" sz="1330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  <a:endParaRPr lang="en-US" sz="1330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Browall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63" y="4849785"/>
            <a:ext cx="620564" cy="67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597" y="4849786"/>
            <a:ext cx="620820" cy="673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7887" r="18241"/>
          <a:stretch/>
        </p:blipFill>
        <p:spPr>
          <a:xfrm>
            <a:off x="2048259" y="1153245"/>
            <a:ext cx="6284371" cy="53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Calibri Light" panose="020F0302020204030204" pitchFamily="34" charset="0"/>
              </a:rPr>
              <a:t>Prosciutto </a:t>
            </a:r>
            <a:r>
              <a:rPr lang="en-US" sz="4900" b="1" dirty="0" err="1">
                <a:latin typeface="Calibri Light" panose="020F0302020204030204" pitchFamily="34" charset="0"/>
              </a:rPr>
              <a:t>Crudo</a:t>
            </a:r>
            <a:r>
              <a:rPr lang="en-US" sz="4900" b="1" dirty="0">
                <a:latin typeface="Calibri Light" panose="020F0302020204030204" pitchFamily="34" charset="0"/>
              </a:rPr>
              <a:t> con </a:t>
            </a:r>
            <a:r>
              <a:rPr lang="en-US" sz="4900" b="1" dirty="0" err="1">
                <a:latin typeface="Calibri Light" panose="020F0302020204030204" pitchFamily="34" charset="0"/>
              </a:rPr>
              <a:t>Melone</a:t>
            </a:r>
            <a:r>
              <a:rPr lang="en-US" sz="4900" b="1" dirty="0">
                <a:latin typeface="Calibri Light" panose="020F0302020204030204" pitchFamily="34" charset="0"/>
              </a:rPr>
              <a:t> </a:t>
            </a:r>
            <a:br>
              <a:rPr lang="en-US" sz="4900" b="1" dirty="0">
                <a:latin typeface="Calibri Light" panose="020F0302020204030204" pitchFamily="34" charset="0"/>
              </a:rPr>
            </a:br>
            <a:r>
              <a:rPr lang="en-US" sz="3100" b="1" dirty="0">
                <a:latin typeface="Calibri Light" panose="020F0302020204030204" pitchFamily="34" charset="0"/>
              </a:rPr>
              <a:t>dry-cured ham, sweet cantaloupe melon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946292" y="1145059"/>
            <a:ext cx="3245708" cy="52174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marL="230712" indent="-224361" algn="l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Thinly sliced cured Italian ham</a:t>
            </a:r>
          </a:p>
          <a:p>
            <a:pPr marL="230712" indent="-224361" algn="l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Sweet cantaloupe melon</a:t>
            </a:r>
          </a:p>
          <a:p>
            <a:pPr marL="230712" indent="-224361" algn="l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Toasted baguette slices</a:t>
            </a:r>
          </a:p>
          <a:p>
            <a:pPr marL="230712" indent="-224361" algn="l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Garnished with fresh chervil</a:t>
            </a:r>
          </a:p>
          <a:p>
            <a:pPr algn="l">
              <a:spcBef>
                <a:spcPts val="0"/>
              </a:spcBef>
            </a:pPr>
            <a:endParaRPr lang="en-US" b="1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Menu Explanation</a:t>
            </a:r>
            <a:endParaRPr lang="en-US" b="1" u="sng" dirty="0">
              <a:latin typeface="Calibri" panose="020F0502020204030204" pitchFamily="34" charset="0"/>
            </a:endParaRPr>
          </a:p>
          <a:p>
            <a:pPr marL="230712" indent="-224361" algn="l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      A contrast between the saltiness of the prosciutto and the sweetness of the fruit.</a:t>
            </a:r>
          </a:p>
          <a:p>
            <a:pPr marL="230712" indent="-224361" algn="l">
              <a:spcBef>
                <a:spcPts val="0"/>
              </a:spcBef>
            </a:pPr>
            <a:endParaRPr lang="en-US" b="1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latin typeface="Calibri" panose="020F0502020204030204" pitchFamily="34" charset="0"/>
              </a:rPr>
              <a:t>Allergens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u="sng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 </a:t>
            </a:r>
            <a:r>
              <a:rPr lang="en-US" dirty="0" smtClean="0">
                <a:latin typeface="Calibri" panose="020F0502020204030204" pitchFamily="34" charset="0"/>
              </a:rPr>
              <a:t>N/A</a:t>
            </a:r>
            <a:endParaRPr lang="en-US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747D98"/>
              </a:buClr>
            </a:pPr>
            <a:endParaRPr lang="en-US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09" y="1145059"/>
            <a:ext cx="5493582" cy="55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>
                <a:latin typeface="Calibri Light" panose="020F0302020204030204" pitchFamily="34" charset="0"/>
              </a:rPr>
              <a:t>(V) Melanzane alla Parmigiana </a:t>
            </a:r>
            <a:br>
              <a:rPr lang="it-IT" sz="4900" b="1" dirty="0">
                <a:latin typeface="Calibri Light" panose="020F0302020204030204" pitchFamily="34" charset="0"/>
              </a:rPr>
            </a:br>
            <a:r>
              <a:rPr lang="it-IT" sz="3100" b="1" dirty="0" smtClean="0">
                <a:latin typeface="Calibri Light" panose="020F0302020204030204" pitchFamily="34" charset="0"/>
              </a:rPr>
              <a:t>eggplant</a:t>
            </a:r>
            <a:r>
              <a:rPr lang="it-IT" sz="3100" b="1" dirty="0">
                <a:latin typeface="Calibri Light" panose="020F0302020204030204" pitchFamily="34" charset="0"/>
              </a:rPr>
              <a:t>, tomato sauce, mozzarella cheese gratin, basil leaves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30546" y="1086230"/>
            <a:ext cx="2712174" cy="55136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Thinly sliced and fried eggplant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Layered with creamy mozzarella cheese and rich tomato sauce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Topped with fresh basil and parmesan cheese.</a:t>
            </a: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Fresh tomato, eggplant layered with cheese and topped with fried basil.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216" y="3812843"/>
            <a:ext cx="631395" cy="666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025" y="3811736"/>
            <a:ext cx="623712" cy="66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3145" r="9703" b="7230"/>
          <a:stretch/>
        </p:blipFill>
        <p:spPr>
          <a:xfrm>
            <a:off x="1453026" y="1403797"/>
            <a:ext cx="7740203" cy="44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67372" cy="101188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Baked Potato Soup (v)</a:t>
            </a:r>
            <a:br>
              <a:rPr lang="en-US" b="1" dirty="0" smtClean="0"/>
            </a:br>
            <a:r>
              <a:rPr lang="en-US" sz="3200" b="1" dirty="0"/>
              <a:t>w/ Roasted Corn Relish &amp; Aged Cheddar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71313" y="6403975"/>
            <a:ext cx="420687" cy="263525"/>
          </a:xfrm>
        </p:spPr>
        <p:txBody>
          <a:bodyPr/>
          <a:lstStyle/>
          <a:p>
            <a:fld id="{4318D29D-AAC0-4C27-B9BE-B09295871DA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9681216" y="1087395"/>
            <a:ext cx="2510784" cy="5160893"/>
          </a:xfrm>
          <a:prstGeom prst="rect">
            <a:avLst/>
          </a:prstGeom>
        </p:spPr>
        <p:txBody>
          <a:bodyPr>
            <a:normAutofit/>
          </a:bodyPr>
          <a:lstStyle>
            <a:lvl1pPr marL="342826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ourier New" pitchFamily="49" charset="0"/>
              <a:buChar char="o"/>
              <a:defRPr sz="2300">
                <a:solidFill>
                  <a:schemeClr val="tx1">
                    <a:lumMod val="65000"/>
                    <a:lumOff val="35000"/>
                  </a:schemeClr>
                </a:solidFill>
                <a:latin typeface="Chalet EnglishChannel"/>
                <a:ea typeface="+mn-ea"/>
                <a:cs typeface="+mn-cs"/>
                <a:sym typeface="Arial" pitchFamily="34" charset="0"/>
              </a:defRPr>
            </a:lvl1pPr>
            <a:lvl2pPr marL="604707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ourier New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halet EnglishChannel"/>
                <a:ea typeface="+mn-ea"/>
                <a:cs typeface="+mn-cs"/>
                <a:sym typeface="Arial" pitchFamily="34" charset="0"/>
              </a:defRPr>
            </a:lvl2pPr>
            <a:lvl3pPr marL="876110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halet EnglishChannel"/>
                <a:ea typeface="+mn-ea"/>
                <a:cs typeface="+mn-cs"/>
                <a:sym typeface="Arial" pitchFamily="34" charset="0"/>
              </a:defRPr>
            </a:lvl3pPr>
            <a:lvl4pPr marL="876110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halet EnglishChannel"/>
                <a:ea typeface="+mn-ea"/>
                <a:cs typeface="+mn-cs"/>
                <a:sym typeface="Arial" pitchFamily="34" charset="0"/>
              </a:defRPr>
            </a:lvl4pPr>
            <a:lvl5pPr marL="876110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halet EnglishChannel"/>
                <a:ea typeface="+mn-ea"/>
                <a:cs typeface="+mn-cs"/>
                <a:sym typeface="Arial" pitchFamily="34" charset="0"/>
              </a:defRPr>
            </a:lvl5pPr>
            <a:lvl6pPr marL="1047523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218936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390349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561761" indent="-261881" algn="l" rtl="0" eaLnBrk="1" fontAlgn="base" hangingPunct="1">
              <a:spcBef>
                <a:spcPts val="1949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0792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0" b="1" u="sng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Flavor Profile &amp; Texture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Freshly Baked Potatoes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Aged Cheddar Cheese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Sweet Corn Relish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330" b="1" kern="0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0792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0" b="1" u="sng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Menu Explanation</a:t>
            </a:r>
            <a:endParaRPr lang="en-US" sz="1330" kern="0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 hearty &amp; rich soup with savory corn relish and aged cheddar cheese.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Available in small or large </a:t>
            </a:r>
            <a:r>
              <a:rPr lang="en-US" sz="133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portion.</a:t>
            </a:r>
            <a:endParaRPr lang="en-US" sz="1330" kern="0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62980" lvl="1" indent="-162980">
              <a:lnSpc>
                <a:spcPct val="120000"/>
              </a:lnSpc>
              <a:spcBef>
                <a:spcPts val="0"/>
              </a:spcBef>
            </a:pPr>
            <a:endParaRPr lang="en-US" sz="1330" kern="0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30" b="1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330" b="1" u="sng" kern="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Allergens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u="sng" kern="0" dirty="0">
              <a:solidFill>
                <a:srgbClr val="20275B"/>
              </a:solidFill>
              <a:latin typeface="+mn-lt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u="sng" kern="0" dirty="0">
              <a:solidFill>
                <a:srgbClr val="20275B"/>
              </a:solidFill>
              <a:latin typeface="+mn-lt"/>
              <a:cs typeface="Arial" panose="020B0604020202020204" pitchFamily="34" charset="0"/>
            </a:endParaRPr>
          </a:p>
          <a:p>
            <a:pPr marL="162980" lvl="1" indent="-162980">
              <a:lnSpc>
                <a:spcPct val="120000"/>
              </a:lnSpc>
              <a:spcBef>
                <a:spcPts val="0"/>
              </a:spcBef>
            </a:pPr>
            <a:endParaRPr lang="en-US" kern="0" dirty="0">
              <a:solidFill>
                <a:srgbClr val="20275B"/>
              </a:solidFill>
              <a:latin typeface="+mn-lt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kern="0" dirty="0">
              <a:solidFill>
                <a:srgbClr val="20275B"/>
              </a:solidFill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000" kern="0" dirty="0"/>
          </a:p>
          <a:p>
            <a:pPr>
              <a:spcBef>
                <a:spcPts val="0"/>
              </a:spcBef>
            </a:pPr>
            <a:endParaRPr lang="en-US" sz="1200" kern="0" dirty="0"/>
          </a:p>
          <a:p>
            <a:pPr>
              <a:spcBef>
                <a:spcPts val="0"/>
              </a:spcBef>
            </a:pPr>
            <a:endParaRPr lang="en-US" sz="135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0231"/>
            <a:ext cx="2529681" cy="476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424" y="4337773"/>
            <a:ext cx="631395" cy="66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6275"/>
          <a:stretch/>
        </p:blipFill>
        <p:spPr>
          <a:xfrm>
            <a:off x="2529681" y="1087395"/>
            <a:ext cx="7108010" cy="51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1999" cy="96454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>
                <a:latin typeface="Calibri Light" panose="020F0302020204030204" pitchFamily="34" charset="0"/>
              </a:rPr>
              <a:t>(V) Minestrone </a:t>
            </a:r>
            <a:r>
              <a:rPr lang="it-IT" sz="4400" b="1" dirty="0">
                <a:latin typeface="Calibri Light" panose="020F0302020204030204" pitchFamily="34" charset="0"/>
              </a:rPr>
              <a:t>Soup</a:t>
            </a:r>
            <a:br>
              <a:rPr lang="it-IT" sz="4400" b="1" dirty="0">
                <a:latin typeface="Calibri Light" panose="020F0302020204030204" pitchFamily="34" charset="0"/>
              </a:rPr>
            </a:br>
            <a:r>
              <a:rPr lang="it-IT" sz="2800" b="1" dirty="0">
                <a:latin typeface="Calibri Light" panose="020F0302020204030204" pitchFamily="34" charset="0"/>
              </a:rPr>
              <a:t>vegetables, ditalini pasta, basil pesto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76988" y="1075621"/>
            <a:ext cx="2711359" cy="53860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Rich tomato based soup with fresh vegetables, pasta and topped with a basil pesto topping.</a:t>
            </a:r>
          </a:p>
          <a:p>
            <a:pPr algn="l"/>
            <a:endParaRPr lang="en-US" sz="533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/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 famous Italian soup made with fresh root vegetables, Swiss chard and leeks slow cooked in a fresh tomato base.  </a:t>
            </a:r>
          </a:p>
          <a:p>
            <a:pPr marL="162980" lvl="1" indent="-162980"/>
            <a:endParaRPr lang="en-US" sz="533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533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u="sng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Ditalini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</a:rPr>
              <a:t>type of pasta that is shaped like small </a:t>
            </a:r>
            <a:r>
              <a:rPr lang="en-US" dirty="0" smtClean="0">
                <a:latin typeface="Calibri" panose="020F0502020204030204" pitchFamily="34" charset="0"/>
              </a:rPr>
              <a:t>tubes</a:t>
            </a:r>
          </a:p>
          <a:p>
            <a:pPr algn="l">
              <a:spcBef>
                <a:spcPts val="0"/>
              </a:spcBef>
            </a:pPr>
            <a:endParaRPr lang="en-US" b="1" u="sng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  <a:endParaRPr lang="en-US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3858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794" y="4463946"/>
            <a:ext cx="623712" cy="66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227" y="4457426"/>
            <a:ext cx="644800" cy="68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312" y="4464499"/>
            <a:ext cx="631395" cy="66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4289" y="4470496"/>
            <a:ext cx="618325" cy="666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11528" r="20185" b="12777"/>
          <a:stretch/>
        </p:blipFill>
        <p:spPr>
          <a:xfrm>
            <a:off x="2610833" y="1075621"/>
            <a:ext cx="6866155" cy="48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56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libri Light" panose="020F0302020204030204" pitchFamily="34" charset="0"/>
              </a:rPr>
              <a:t>(V) Iced Peach Bellini Soup</a:t>
            </a:r>
            <a:br>
              <a:rPr lang="en-US" sz="4400" b="1" dirty="0">
                <a:latin typeface="Calibri Light" panose="020F0302020204030204" pitchFamily="34" charset="0"/>
              </a:rPr>
            </a:br>
            <a:r>
              <a:rPr lang="en-US" sz="2800" b="1" dirty="0">
                <a:latin typeface="Calibri Light" panose="020F0302020204030204" pitchFamily="34" charset="0"/>
              </a:rPr>
              <a:t>peach purée and sparkling prosecco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47699" y="1120346"/>
            <a:ext cx="2744301" cy="51949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lvl="1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Sweet peaches, and a splash of sparking wine, peach schnapps with a hint of fresh lemon.</a:t>
            </a:r>
          </a:p>
          <a:p>
            <a:pPr lvl="1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Garnished with fresh mint and diced peaches.</a:t>
            </a:r>
          </a:p>
          <a:p>
            <a:pPr lvl="1">
              <a:spcBef>
                <a:spcPts val="0"/>
              </a:spcBef>
            </a:pPr>
            <a:endParaRPr lang="en-US" sz="667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 sweet and refreshing soup between courses.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1067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800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Prosecco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– A sparkling Italian wine made from the Glera Grape</a:t>
            </a:r>
            <a:endParaRPr lang="en-US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en-US" sz="667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</a:p>
          <a:p>
            <a:pPr algn="l"/>
            <a:endParaRPr lang="en-US" b="1" u="sng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    N/A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        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-11310" r="6792" b="-17954"/>
          <a:stretch/>
        </p:blipFill>
        <p:spPr>
          <a:xfrm>
            <a:off x="2744300" y="573563"/>
            <a:ext cx="6703399" cy="62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7425" y="0"/>
            <a:ext cx="12359425" cy="101188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libri Light" panose="020F0302020204030204" pitchFamily="34" charset="0"/>
              </a:rPr>
              <a:t>Mixed Greens, Baby Spinach, Crisp Bacon, Pecorino Cheese and </a:t>
            </a:r>
            <a:r>
              <a:rPr lang="en-US" sz="3400" b="1" dirty="0" smtClean="0">
                <a:latin typeface="Calibri Light" panose="020F0302020204030204" pitchFamily="34" charset="0"/>
              </a:rPr>
              <a:t>Pine Nuts</a:t>
            </a:r>
            <a:r>
              <a:rPr lang="en-US" sz="4400" b="1" dirty="0">
                <a:latin typeface="Calibri Light" panose="020F0302020204030204" pitchFamily="34" charset="0"/>
              </a:rPr>
              <a:t/>
            </a:r>
            <a:br>
              <a:rPr lang="en-US" sz="4400" b="1" dirty="0">
                <a:latin typeface="Calibri Light" panose="020F0302020204030204" pitchFamily="34" charset="0"/>
              </a:rPr>
            </a:br>
            <a:r>
              <a:rPr lang="en-US" sz="2800" b="1" dirty="0">
                <a:latin typeface="Calibri Light" panose="020F0302020204030204" pitchFamily="34" charset="0"/>
              </a:rPr>
              <a:t>selection of homemade and low-fat dressings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605319" y="1108995"/>
            <a:ext cx="2586682" cy="5272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Leafy mixed greens, fresh spinach, crisp bacon, pecorino cheese and toasted pine nuts.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Choice of dressing</a:t>
            </a:r>
          </a:p>
          <a:p>
            <a:pPr algn="l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/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This garden-fresh salad gets a kick from, crisp bacon bits and pecorino cheese combines the taste and flavor sensations of sweet, salty and nutty at the same time..</a:t>
            </a: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474" y="4358665"/>
            <a:ext cx="631395" cy="66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155" y="4358666"/>
            <a:ext cx="652483" cy="666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7036"/>
          <a:stretch/>
        </p:blipFill>
        <p:spPr>
          <a:xfrm>
            <a:off x="1777285" y="1011888"/>
            <a:ext cx="7381871" cy="5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4" y="279054"/>
            <a:ext cx="12191999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 smtClean="0">
                <a:latin typeface="Calibri Light" panose="020F0302020204030204" pitchFamily="34" charset="0"/>
              </a:rPr>
              <a:t>Spaghetti </a:t>
            </a:r>
            <a:r>
              <a:rPr lang="it-IT" sz="4900" b="1" dirty="0">
                <a:latin typeface="Calibri Light" panose="020F0302020204030204" pitchFamily="34" charset="0"/>
              </a:rPr>
              <a:t>con Polpette in Salsa di Pomodoro Fresco</a:t>
            </a:r>
            <a:br>
              <a:rPr lang="it-IT" sz="4900" b="1" dirty="0">
                <a:latin typeface="Calibri Light" panose="020F0302020204030204" pitchFamily="34" charset="0"/>
              </a:rPr>
            </a:br>
            <a:r>
              <a:rPr lang="it-IT" sz="3100" b="1" dirty="0">
                <a:latin typeface="Calibri Light" panose="020F0302020204030204" pitchFamily="34" charset="0"/>
              </a:rPr>
              <a:t>spaghetti with meatballs, fresh tomato </a:t>
            </a:r>
            <a:r>
              <a:rPr lang="it-IT" sz="3100" b="1" dirty="0" smtClean="0">
                <a:latin typeface="Calibri Light" panose="020F0302020204030204" pitchFamily="34" charset="0"/>
              </a:rPr>
              <a:t>sauce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98526" y="1098935"/>
            <a:ext cx="2795427" cy="55237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</a:rPr>
              <a:t>Beef meatballs made with fresh breadcrumbs and with a hint of onion and garlic.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</a:rPr>
              <a:t>Freshly made basil tomato sauce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</a:rPr>
              <a:t>Salty parmigiana cheese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</a:rPr>
              <a:t>Spaghetti noodles of durum wheat.</a:t>
            </a:r>
          </a:p>
          <a:p>
            <a:pPr marL="162980" lvl="1" indent="-162980">
              <a:spcBef>
                <a:spcPts val="0"/>
              </a:spcBef>
            </a:pPr>
            <a:endParaRPr lang="en-US" sz="1333" b="1" dirty="0"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Menu Explanation</a:t>
            </a:r>
          </a:p>
          <a:p>
            <a:pPr algn="l"/>
            <a:r>
              <a:rPr lang="en-US" dirty="0">
                <a:latin typeface="Calibri" panose="020F0502020204030204" pitchFamily="34" charset="0"/>
              </a:rPr>
              <a:t>A generous portion of pasta tossed with rich tomato sauce served with house made beef meatballs.</a:t>
            </a:r>
          </a:p>
          <a:p>
            <a:pPr algn="l"/>
            <a:endParaRPr lang="en-US" b="1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latin typeface="Calibri" panose="020F0502020204030204" pitchFamily="34" charset="0"/>
              </a:rPr>
              <a:t>Allergens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185" y="4167007"/>
            <a:ext cx="647945" cy="66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440" y="4157606"/>
            <a:ext cx="644800" cy="666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6222" y="4167007"/>
            <a:ext cx="631395" cy="66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24278" r="15949" b="5188"/>
          <a:stretch/>
        </p:blipFill>
        <p:spPr>
          <a:xfrm>
            <a:off x="1925609" y="1509468"/>
            <a:ext cx="7000334" cy="47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libri Light" panose="020F0302020204030204" pitchFamily="34" charset="0"/>
              </a:rPr>
              <a:t>Grilled Salmon Fillet, Eggplant </a:t>
            </a:r>
            <a:r>
              <a:rPr lang="en-US" sz="4400" b="1" dirty="0" err="1">
                <a:latin typeface="Calibri Light" panose="020F0302020204030204" pitchFamily="34" charset="0"/>
              </a:rPr>
              <a:t>Caponata</a:t>
            </a:r>
            <a:r>
              <a:rPr lang="en-US" sz="4400" b="1" dirty="0">
                <a:latin typeface="Calibri Light" panose="020F0302020204030204" pitchFamily="34" charset="0"/>
              </a:rPr>
              <a:t> </a:t>
            </a:r>
            <a:r>
              <a:rPr lang="en-US" sz="4400" b="1" dirty="0" smtClean="0">
                <a:latin typeface="Calibri Light" panose="020F0302020204030204" pitchFamily="34" charset="0"/>
              </a:rPr>
              <a:t>                                      </a:t>
            </a:r>
            <a:r>
              <a:rPr lang="en-US" sz="3100" b="1" dirty="0" smtClean="0">
                <a:latin typeface="Calibri Light" panose="020F0302020204030204" pitchFamily="34" charset="0"/>
              </a:rPr>
              <a:t>Swiss chard, saffron-infused potatoes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10599" y="1028565"/>
            <a:ext cx="2916219" cy="55713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Tender grilled salmon filet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Swiss chard in butter &amp; garlic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Saffron infused potatoes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Eggplant </a:t>
            </a:r>
            <a:r>
              <a:rPr lang="en-US" sz="13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caponata</a:t>
            </a:r>
            <a:endParaRPr lang="en-US" sz="1333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Lemon and herb butter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Rich buttery wine sauce</a:t>
            </a:r>
          </a:p>
          <a:p>
            <a:pPr marL="162980" lvl="1" indent="-162980">
              <a:spcBef>
                <a:spcPts val="0"/>
              </a:spcBef>
            </a:pPr>
            <a:endParaRPr lang="en-US" sz="1333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Grilled salmon topped with buttery lemon wine sauce.. Rustic eggplant and sweet Swiss chard vegetables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2245" indent="-222245" algn="l">
              <a:spcBef>
                <a:spcPts val="0"/>
              </a:spcBef>
            </a:pP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Caponata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 dish of eggplant, olives, and onions seasoned with herbs, typically served as an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appetizer</a:t>
            </a:r>
          </a:p>
          <a:p>
            <a:pPr algn="l"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Allergens</a:t>
            </a:r>
            <a:endParaRPr lang="en-US" dirty="0">
              <a:latin typeface="Calibri" panose="020F0502020204030204" pitchFamily="34" charset="0"/>
            </a:endParaRPr>
          </a:p>
          <a:p>
            <a:pPr marL="222245" indent="-222245" algn="l">
              <a:spcBef>
                <a:spcPts val="0"/>
              </a:spcBef>
            </a:pP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777" y="1028565"/>
            <a:ext cx="6509447" cy="5067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969" y="5264110"/>
            <a:ext cx="623712" cy="66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195" y="5264110"/>
            <a:ext cx="620564" cy="67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831" y="5272279"/>
            <a:ext cx="631395" cy="6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1973"/>
            <a:ext cx="12192000" cy="1128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b="1" dirty="0" err="1">
                <a:latin typeface="Calibri Light" panose="020F0302020204030204" pitchFamily="34" charset="0"/>
              </a:rPr>
              <a:t>Capesante</a:t>
            </a:r>
            <a:r>
              <a:rPr lang="en-US" sz="4100" b="1" dirty="0">
                <a:latin typeface="Calibri Light" panose="020F0302020204030204" pitchFamily="34" charset="0"/>
              </a:rPr>
              <a:t> e </a:t>
            </a:r>
            <a:r>
              <a:rPr lang="en-US" sz="4100" b="1" dirty="0" err="1">
                <a:latin typeface="Calibri Light" panose="020F0302020204030204" pitchFamily="34" charset="0"/>
              </a:rPr>
              <a:t>Gamberi</a:t>
            </a:r>
            <a:r>
              <a:rPr lang="en-US" sz="4100" b="1" dirty="0">
                <a:latin typeface="Calibri Light" panose="020F0302020204030204" pitchFamily="34" charset="0"/>
              </a:rPr>
              <a:t> </a:t>
            </a:r>
            <a:r>
              <a:rPr lang="en-US" sz="4100" b="1" dirty="0" err="1">
                <a:latin typeface="Calibri Light" panose="020F0302020204030204" pitchFamily="34" charset="0"/>
              </a:rPr>
              <a:t>Grigliati</a:t>
            </a:r>
            <a:r>
              <a:rPr lang="en-US" sz="4100" b="1" dirty="0">
                <a:latin typeface="Calibri Light" panose="020F0302020204030204" pitchFamily="34" charset="0"/>
              </a:rPr>
              <a:t>, </a:t>
            </a:r>
            <a:r>
              <a:rPr lang="en-US" sz="4100" b="1" dirty="0" err="1">
                <a:latin typeface="Calibri Light" panose="020F0302020204030204" pitchFamily="34" charset="0"/>
              </a:rPr>
              <a:t>Marinata</a:t>
            </a:r>
            <a:r>
              <a:rPr lang="en-US" sz="4100" b="1" dirty="0">
                <a:latin typeface="Calibri Light" panose="020F0302020204030204" pitchFamily="34" charset="0"/>
              </a:rPr>
              <a:t> </a:t>
            </a:r>
            <a:r>
              <a:rPr lang="en-US" sz="4100" b="1" dirty="0" err="1">
                <a:latin typeface="Calibri Light" panose="020F0302020204030204" pitchFamily="34" charset="0"/>
              </a:rPr>
              <a:t>all'Aglio</a:t>
            </a:r>
            <a:r>
              <a:rPr lang="en-US" sz="4100" b="1" dirty="0">
                <a:latin typeface="Calibri Light" panose="020F0302020204030204" pitchFamily="34" charset="0"/>
              </a:rPr>
              <a:t> con </a:t>
            </a:r>
            <a:r>
              <a:rPr lang="en-US" sz="4100" b="1" dirty="0" smtClean="0">
                <a:latin typeface="Calibri Light" panose="020F0302020204030204" pitchFamily="34" charset="0"/>
              </a:rPr>
              <a:t>Verdure </a:t>
            </a:r>
            <a:r>
              <a:rPr lang="en-US" sz="4100" b="1" dirty="0" err="1" smtClean="0">
                <a:latin typeface="Calibri Light" panose="020F0302020204030204" pitchFamily="34" charset="0"/>
              </a:rPr>
              <a:t>Miste</a:t>
            </a:r>
            <a:r>
              <a:rPr lang="en-US" sz="4900" b="1" dirty="0">
                <a:latin typeface="Calibri Light" panose="020F0302020204030204" pitchFamily="34" charset="0"/>
              </a:rPr>
              <a:t/>
            </a:r>
            <a:br>
              <a:rPr lang="en-US" sz="4900" b="1" dirty="0">
                <a:latin typeface="Calibri Light" panose="020F0302020204030204" pitchFamily="34" charset="0"/>
              </a:rPr>
            </a:br>
            <a:r>
              <a:rPr lang="en-US" sz="3100" b="1" dirty="0">
                <a:latin typeface="Calibri Light" panose="020F0302020204030204" pitchFamily="34" charset="0"/>
              </a:rPr>
              <a:t>sautéed sea scallops and shrimp, garlic </a:t>
            </a:r>
            <a:r>
              <a:rPr lang="en-US" sz="3100" b="1" dirty="0" smtClean="0">
                <a:latin typeface="Calibri Light" panose="020F0302020204030204" pitchFamily="34" charset="0"/>
              </a:rPr>
              <a:t>marinade,</a:t>
            </a:r>
            <a:br>
              <a:rPr lang="en-US" sz="3100" b="1" dirty="0" smtClean="0">
                <a:latin typeface="Calibri Light" panose="020F0302020204030204" pitchFamily="34" charset="0"/>
              </a:rPr>
            </a:br>
            <a:r>
              <a:rPr lang="en-US" sz="3100" b="1" dirty="0" smtClean="0">
                <a:latin typeface="Calibri Light" panose="020F0302020204030204" pitchFamily="34" charset="0"/>
              </a:rPr>
              <a:t>mixed </a:t>
            </a:r>
            <a:r>
              <a:rPr lang="en-US" sz="3100" b="1" dirty="0">
                <a:latin typeface="Calibri Light" panose="020F0302020204030204" pitchFamily="34" charset="0"/>
              </a:rPr>
              <a:t>vegetables, crushed potato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91134" y="1125077"/>
            <a:ext cx="2808341" cy="54748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Scallops and shrimp with parsley, olive oil and marjoram.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Crisp carrots, zucchini and leeks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Mashed potatoes</a:t>
            </a:r>
          </a:p>
          <a:p>
            <a:pPr marL="162980" lvl="1" indent="-162980">
              <a:spcBef>
                <a:spcPts val="0"/>
              </a:spcBef>
            </a:pPr>
            <a:endParaRPr lang="en-US" sz="667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/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Sautéed seafood flavored with fresh lemon, olive oil and herbs.</a:t>
            </a:r>
          </a:p>
          <a:p>
            <a:pPr marL="162980" lvl="1" indent="-162980"/>
            <a:endParaRPr lang="en-US" sz="1333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Salmoriglio Sauce </a:t>
            </a: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– made of lemon juice, olive oil, minced garlic, chopped oregano, bell peppers and parsley</a:t>
            </a:r>
          </a:p>
          <a:p>
            <a:pPr marL="162980" lvl="1" indent="-162980">
              <a:spcBef>
                <a:spcPts val="0"/>
              </a:spcBef>
            </a:pPr>
            <a:endParaRPr lang="en-US" sz="1333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333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  <a:endParaRPr lang="en-US" sz="1333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30712" indent="-224361" algn="l">
              <a:spcBef>
                <a:spcPts val="0"/>
              </a:spcBef>
            </a:pPr>
            <a:endParaRPr lang="en-US" sz="1200" dirty="0">
              <a:solidFill>
                <a:srgbClr val="20275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112" y="4930774"/>
            <a:ext cx="631395" cy="66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484" y="4923159"/>
            <a:ext cx="620820" cy="673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5900" r="9001" b="3748"/>
          <a:stretch/>
        </p:blipFill>
        <p:spPr>
          <a:xfrm>
            <a:off x="2691616" y="1615270"/>
            <a:ext cx="6168850" cy="49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err="1">
                <a:latin typeface="Calibri Light" panose="020F0302020204030204" pitchFamily="34" charset="0"/>
              </a:rPr>
              <a:t>Scaloppine</a:t>
            </a:r>
            <a:r>
              <a:rPr lang="en-US" sz="4900" b="1" dirty="0">
                <a:latin typeface="Calibri Light" panose="020F0302020204030204" pitchFamily="34" charset="0"/>
              </a:rPr>
              <a:t> di </a:t>
            </a:r>
            <a:r>
              <a:rPr lang="en-US" sz="4900" b="1" dirty="0" err="1">
                <a:latin typeface="Calibri Light" panose="020F0302020204030204" pitchFamily="34" charset="0"/>
              </a:rPr>
              <a:t>Vitello</a:t>
            </a:r>
            <a:r>
              <a:rPr lang="en-US" sz="4900" b="1" dirty="0">
                <a:latin typeface="Calibri Light" panose="020F0302020204030204" pitchFamily="34" charset="0"/>
              </a:rPr>
              <a:t> al Marsala</a:t>
            </a:r>
            <a:br>
              <a:rPr lang="en-US" sz="4900" b="1" dirty="0">
                <a:latin typeface="Calibri Light" panose="020F0302020204030204" pitchFamily="34" charset="0"/>
              </a:rPr>
            </a:br>
            <a:r>
              <a:rPr lang="en-US" sz="3100" b="1" dirty="0">
                <a:latin typeface="Calibri Light" panose="020F0302020204030204" pitchFamily="34" charset="0"/>
              </a:rPr>
              <a:t>veal </a:t>
            </a:r>
            <a:r>
              <a:rPr lang="en-US" sz="3100" b="1" dirty="0" err="1">
                <a:latin typeface="Calibri Light" panose="020F0302020204030204" pitchFamily="34" charset="0"/>
              </a:rPr>
              <a:t>scallopini</a:t>
            </a:r>
            <a:r>
              <a:rPr lang="en-US" sz="3100" b="1" dirty="0">
                <a:latin typeface="Calibri Light" panose="020F0302020204030204" pitchFamily="34" charset="0"/>
              </a:rPr>
              <a:t>, marsala wine sauce, green beans, </a:t>
            </a:r>
            <a:r>
              <a:rPr lang="en-US" sz="3100" b="1" dirty="0" smtClean="0">
                <a:latin typeface="Calibri Light" panose="020F0302020204030204" pitchFamily="34" charset="0"/>
              </a:rPr>
              <a:t>tomatoes</a:t>
            </a:r>
            <a:r>
              <a:rPr lang="en-US" sz="3100" b="1" dirty="0">
                <a:latin typeface="Calibri Light" panose="020F0302020204030204" pitchFamily="34" charset="0"/>
              </a:rPr>
              <a:t>, creamy mashed potatoes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20486" y="1028566"/>
            <a:ext cx="2986388" cy="56052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Thinly sliced veal dredged in flour and cooked in butter.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Creamy mashed potatoes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Sautéed green beans and roasted tomatoes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Rich buttery and lightly smoky flavored Marsala wine sauce.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en-US" sz="267" b="1" dirty="0"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Menu Explanation</a:t>
            </a:r>
            <a:endParaRPr lang="en-US" b="1" u="sng" dirty="0">
              <a:latin typeface="Calibri" panose="020F0502020204030204" pitchFamily="34" charset="0"/>
            </a:endParaRPr>
          </a:p>
          <a:p>
            <a:pPr marL="162980" lvl="1" indent="-162980"/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</a:rPr>
              <a:t>Tender pan-fried veal served with a buttery smoky Marsala wine sauce</a:t>
            </a:r>
            <a:r>
              <a:rPr lang="en-US" sz="1333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333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62980" lvl="1" indent="-162980"/>
            <a:endParaRPr lang="en-US" sz="667" b="1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u="sng" dirty="0">
              <a:latin typeface="Calibri" panose="020F0502020204030204" pitchFamily="34" charset="0"/>
            </a:endParaRPr>
          </a:p>
          <a:p>
            <a:pPr marL="224361" indent="-224361" algn="l">
              <a:lnSpc>
                <a:spcPct val="110000"/>
              </a:lnSpc>
              <a:spcBef>
                <a:spcPts val="0"/>
              </a:spcBef>
            </a:pPr>
            <a:r>
              <a:rPr lang="en-US" sz="12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Scaloppini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- thin, boneless slices of meat, typically veal, sautéed or fried</a:t>
            </a:r>
          </a:p>
          <a:p>
            <a:pPr marL="224361" indent="-224361" algn="l">
              <a:lnSpc>
                <a:spcPct val="110000"/>
              </a:lnSpc>
              <a:spcBef>
                <a:spcPts val="0"/>
              </a:spcBef>
            </a:pPr>
            <a:r>
              <a:rPr lang="en-US" sz="12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Marsala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– a sweet Italian red wine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u="sng" dirty="0">
              <a:solidFill>
                <a:srgbClr val="20275B"/>
              </a:solidFill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Allergens</a:t>
            </a:r>
            <a:endParaRPr lang="en-US" b="1" u="sng" dirty="0">
              <a:latin typeface="Calibri" panose="020F0502020204030204" pitchFamily="34" charset="0"/>
            </a:endParaRPr>
          </a:p>
          <a:p>
            <a:endParaRPr lang="en-US" dirty="0">
              <a:solidFill>
                <a:srgbClr val="20275B"/>
              </a:solidFill>
            </a:endParaRPr>
          </a:p>
          <a:p>
            <a:pPr algn="l"/>
            <a:endParaRPr lang="en-US" dirty="0">
              <a:solidFill>
                <a:srgbClr val="20275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9617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41" y="5295369"/>
            <a:ext cx="623712" cy="66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548" y="5295369"/>
            <a:ext cx="631395" cy="66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59" y="1217747"/>
            <a:ext cx="7041489" cy="50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6"/>
            <a:ext cx="12192000" cy="111190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latin typeface="Calibri Light" panose="020F0302020204030204" pitchFamily="34" charset="0"/>
              </a:rPr>
              <a:t>Brasato</a:t>
            </a:r>
            <a:r>
              <a:rPr lang="en-US" sz="4400" b="1" dirty="0">
                <a:latin typeface="Calibri Light" panose="020F0302020204030204" pitchFamily="34" charset="0"/>
              </a:rPr>
              <a:t> di Manzo al Barolo                          </a:t>
            </a:r>
            <a:r>
              <a:rPr lang="en-US" sz="4400" b="1" dirty="0" smtClean="0">
                <a:latin typeface="Calibri Light" panose="020F0302020204030204" pitchFamily="34" charset="0"/>
              </a:rPr>
              <a:t>                            </a:t>
            </a:r>
            <a:r>
              <a:rPr lang="en-US" sz="2800" b="1" dirty="0" smtClean="0">
                <a:latin typeface="Calibri Light" panose="020F0302020204030204" pitchFamily="34" charset="0"/>
              </a:rPr>
              <a:t>beef </a:t>
            </a:r>
            <a:r>
              <a:rPr lang="en-US" sz="2800" b="1" dirty="0">
                <a:latin typeface="Calibri Light" panose="020F0302020204030204" pitchFamily="34" charset="0"/>
              </a:rPr>
              <a:t>pot roast, </a:t>
            </a:r>
            <a:r>
              <a:rPr lang="en-US" sz="2800" b="1" dirty="0" err="1">
                <a:latin typeface="Calibri Light" panose="020F0302020204030204" pitchFamily="34" charset="0"/>
              </a:rPr>
              <a:t>barolo</a:t>
            </a:r>
            <a:r>
              <a:rPr lang="en-US" sz="2800" b="1" dirty="0">
                <a:latin typeface="Calibri Light" panose="020F0302020204030204" pitchFamily="34" charset="0"/>
              </a:rPr>
              <a:t> wine, Tuscan vegetables, grilled polenta cakes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95650" y="1171075"/>
            <a:ext cx="2516046" cy="52815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US" b="1" u="sng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b="1" u="sng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Braised chuck roast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Porcini mushrooms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Red wine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Crisp vegetables of green beans, carrots, turnips, mushrooms</a:t>
            </a:r>
          </a:p>
          <a:p>
            <a:pPr algn="l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Grilled roasted garlic polenta cake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b="1" u="sng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Menu </a:t>
            </a:r>
            <a:r>
              <a:rPr lang="en-US" b="1" u="sng" dirty="0" smtClean="0">
                <a:latin typeface="Calibri" panose="020F0502020204030204" pitchFamily="34" charset="0"/>
              </a:rPr>
              <a:t>Explanation</a:t>
            </a:r>
            <a:endParaRPr lang="en-US" b="1" u="sng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dirty="0">
                <a:latin typeface="Calibri" panose="020F0502020204030204" pitchFamily="34" charset="0"/>
              </a:rPr>
              <a:t>Traditional Italian pot roast cooked in a rich red wine sauce served with vegetables and roasted garlic polenta </a:t>
            </a:r>
            <a:r>
              <a:rPr lang="en-US" dirty="0" smtClean="0">
                <a:latin typeface="Calibri" panose="020F0502020204030204" pitchFamily="34" charset="0"/>
              </a:rPr>
              <a:t>cakes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latin typeface="Calibri" panose="020F0502020204030204" pitchFamily="34" charset="0"/>
              </a:rPr>
              <a:t>Terminology</a:t>
            </a:r>
            <a:endParaRPr lang="en-US" b="1" u="sng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dirty="0">
                <a:latin typeface="Calibri" panose="020F0502020204030204" pitchFamily="34" charset="0"/>
              </a:rPr>
              <a:t>Barolo is a red wine produced in the Piedmont region of Italy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Allergens</a:t>
            </a:r>
            <a:endParaRPr lang="en-US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03" y="1151617"/>
            <a:ext cx="6694224" cy="532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755" y="5545727"/>
            <a:ext cx="644800" cy="68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406" y="5558768"/>
            <a:ext cx="623712" cy="667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8047" y="5565673"/>
            <a:ext cx="631395" cy="6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Calibri Light" panose="020F0302020204030204" pitchFamily="34" charset="0"/>
              </a:rPr>
              <a:t/>
            </a:r>
            <a:br>
              <a:rPr lang="en-US" sz="4900" b="1" dirty="0">
                <a:latin typeface="Calibri Light" panose="020F0302020204030204" pitchFamily="34" charset="0"/>
              </a:rPr>
            </a:br>
            <a:r>
              <a:rPr lang="en-US" sz="4400" b="1" dirty="0" err="1">
                <a:latin typeface="Calibri Light" panose="020F0302020204030204" pitchFamily="34" charset="0"/>
              </a:rPr>
              <a:t>Petto</a:t>
            </a:r>
            <a:r>
              <a:rPr lang="en-US" sz="4400" b="1" dirty="0">
                <a:latin typeface="Calibri Light" panose="020F0302020204030204" pitchFamily="34" charset="0"/>
              </a:rPr>
              <a:t> di </a:t>
            </a:r>
            <a:r>
              <a:rPr lang="en-US" sz="4400" b="1" dirty="0" err="1">
                <a:latin typeface="Calibri Light" panose="020F0302020204030204" pitchFamily="34" charset="0"/>
              </a:rPr>
              <a:t>Pollo</a:t>
            </a:r>
            <a:r>
              <a:rPr lang="en-US" sz="4400" b="1" dirty="0">
                <a:latin typeface="Calibri Light" panose="020F0302020204030204" pitchFamily="34" charset="0"/>
              </a:rPr>
              <a:t> </a:t>
            </a:r>
            <a:r>
              <a:rPr lang="en-US" sz="4400" b="1" dirty="0" err="1">
                <a:latin typeface="Calibri Light" panose="020F0302020204030204" pitchFamily="34" charset="0"/>
              </a:rPr>
              <a:t>Ripieno</a:t>
            </a:r>
            <a:r>
              <a:rPr lang="en-US" sz="4400" b="1" dirty="0">
                <a:latin typeface="Calibri Light" panose="020F0302020204030204" pitchFamily="34" charset="0"/>
              </a:rPr>
              <a:t> con Crema di </a:t>
            </a:r>
            <a:r>
              <a:rPr lang="en-US" sz="4400" b="1" dirty="0" smtClean="0">
                <a:latin typeface="Calibri Light" panose="020F0302020204030204" pitchFamily="34" charset="0"/>
              </a:rPr>
              <a:t>Radicchio</a:t>
            </a:r>
            <a:r>
              <a:rPr lang="en-US" sz="2800" b="1" dirty="0" smtClean="0">
                <a:latin typeface="Calibri Light" panose="020F0302020204030204" pitchFamily="34" charset="0"/>
              </a:rPr>
              <a:t>                                                                                                          </a:t>
            </a:r>
            <a:r>
              <a:rPr lang="en-US" sz="2200" b="1" dirty="0" smtClean="0">
                <a:latin typeface="Calibri Light" panose="020F0302020204030204" pitchFamily="34" charset="0"/>
              </a:rPr>
              <a:t>breaded </a:t>
            </a:r>
            <a:r>
              <a:rPr lang="en-US" sz="2200" b="1" dirty="0">
                <a:latin typeface="Calibri Light" panose="020F0302020204030204" pitchFamily="34" charset="0"/>
              </a:rPr>
              <a:t>chicken breast stuffed with fontina cheese, spinach and mushrooms</a:t>
            </a:r>
            <a:br>
              <a:rPr lang="en-US" sz="2200" b="1" dirty="0">
                <a:latin typeface="Calibri Light" panose="020F0302020204030204" pitchFamily="34" charset="0"/>
              </a:rPr>
            </a:br>
            <a:r>
              <a:rPr lang="en-US" sz="2200" b="1" dirty="0">
                <a:latin typeface="Calibri Light" panose="020F0302020204030204" pitchFamily="34" charset="0"/>
              </a:rPr>
              <a:t>grilled asparagus, roasted potatoes, radicchio cream</a:t>
            </a:r>
            <a:endParaRPr lang="en-US" sz="22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885381" y="1276320"/>
            <a:ext cx="3306619" cy="55713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Crispy breaded chicken breast stuffed with mushrooms, spinach, fontina and parmesan cheese and Marsala wine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Roasted potato cubes roasted with garlic, olive oil and parsley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Lightly grilled asparagus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Prosecco radicchio cream</a:t>
            </a:r>
            <a:endParaRPr lang="en-US" sz="1200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b="1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Menu Explanation</a:t>
            </a:r>
            <a:endParaRPr lang="en-US" b="1" u="sng" dirty="0"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Fried in a mixture of butter and olive oil with a moist cheese and spinach filling with a touch of Marsala wine.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prosecco radicchio cream brings a chicory (coffee) flavor.</a:t>
            </a:r>
            <a:endParaRPr lang="en-US" sz="1200" b="1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dirty="0" smtClean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latin typeface="Calibri" panose="020F0502020204030204" pitchFamily="34" charset="0"/>
              </a:rPr>
              <a:t>Terminology</a:t>
            </a:r>
            <a:endParaRPr lang="en-US" b="1" u="sng" dirty="0" smtClean="0">
              <a:latin typeface="Calibri" panose="020F0502020204030204" pitchFamily="34" charset="0"/>
            </a:endParaRPr>
          </a:p>
          <a:p>
            <a:pPr algn="l"/>
            <a:r>
              <a:rPr lang="en-US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Prosecco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– A sparkling Italian wine made from the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Glera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Grape</a:t>
            </a:r>
            <a:endParaRPr lang="en-US" u="sng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en-US" b="1" u="sng" dirty="0" smtClean="0">
              <a:latin typeface="Calibri" panose="020F0502020204030204" pitchFamily="34" charset="0"/>
            </a:endParaRPr>
          </a:p>
          <a:p>
            <a:pPr algn="l"/>
            <a:r>
              <a:rPr lang="en-US" b="1" u="sng" dirty="0" smtClean="0">
                <a:latin typeface="Calibri" panose="020F0502020204030204" pitchFamily="34" charset="0"/>
              </a:rPr>
              <a:t>Allergens</a:t>
            </a:r>
            <a:endParaRPr lang="en-US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457" y="5545530"/>
            <a:ext cx="623712" cy="66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672" y="5545530"/>
            <a:ext cx="644800" cy="65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758" y="5545530"/>
            <a:ext cx="631395" cy="653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138" y="5545530"/>
            <a:ext cx="618549" cy="66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6130" t="14784" r="14879" b="8451"/>
          <a:stretch/>
        </p:blipFill>
        <p:spPr>
          <a:xfrm>
            <a:off x="2601533" y="1448653"/>
            <a:ext cx="6056317" cy="51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Calibri Light" panose="020F0302020204030204" pitchFamily="34" charset="0"/>
              </a:rPr>
              <a:t>(V) Cannellini Bean &amp; Vegetable Stew </a:t>
            </a:r>
            <a:r>
              <a:rPr lang="en-US" sz="4900" b="1" dirty="0" smtClean="0">
                <a:latin typeface="Calibri Light" panose="020F0302020204030204" pitchFamily="34" charset="0"/>
              </a:rPr>
              <a:t>                                </a:t>
            </a:r>
            <a:r>
              <a:rPr lang="en-US" sz="3100" b="1" dirty="0" smtClean="0">
                <a:latin typeface="Calibri Light" panose="020F0302020204030204" pitchFamily="34" charset="0"/>
              </a:rPr>
              <a:t>herb-scented </a:t>
            </a:r>
            <a:r>
              <a:rPr lang="en-US" sz="3100" b="1" dirty="0">
                <a:latin typeface="Calibri Light" panose="020F0302020204030204" pitchFamily="34" charset="0"/>
              </a:rPr>
              <a:t>polenta</a:t>
            </a:r>
            <a:endParaRPr lang="en-US" sz="31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83444" y="1096739"/>
            <a:ext cx="2908556" cy="560932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Flavor </a:t>
            </a:r>
            <a:r>
              <a:rPr lang="en-US" b="1" u="sng" dirty="0">
                <a:latin typeface="Calibri" panose="020F0502020204030204" pitchFamily="34" charset="0"/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Creamy herb polenta seasoned with fresh rosemary, thyme and tarragon is prepared with rich butter, parmesan cheese, vegetable stock and milk.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Cannellini bean stew and fresh vegetables 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Garnished with crispy fried kale</a:t>
            </a: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Creamy corn-meal porridge from Northern Italy served with savory beans and vegetable stew.</a:t>
            </a:r>
            <a:endParaRPr lang="en-US" sz="1333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30712" indent="-224361" algn="l">
              <a:spcBef>
                <a:spcPts val="0"/>
              </a:spcBef>
            </a:pP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Polenta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</a:rPr>
              <a:t>a paste or dough made from cornmeal, which is </a:t>
            </a:r>
            <a:r>
              <a:rPr lang="en-US" dirty="0" smtClean="0">
                <a:latin typeface="Calibri" panose="020F0502020204030204" pitchFamily="34" charset="0"/>
              </a:rPr>
              <a:t>boiled</a:t>
            </a:r>
          </a:p>
          <a:p>
            <a:pPr marL="6351" algn="l">
              <a:spcBef>
                <a:spcPts val="0"/>
              </a:spcBef>
            </a:pP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351"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Allergens</a:t>
            </a:r>
          </a:p>
          <a:p>
            <a:pPr marL="6351" algn="l">
              <a:spcBef>
                <a:spcPts val="0"/>
              </a:spcBef>
            </a:pPr>
            <a:endParaRPr lang="en-US" b="1" u="sng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6351" algn="l"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      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581" y="1096739"/>
            <a:ext cx="6520863" cy="4981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8" y="6478344"/>
            <a:ext cx="145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  <a:latin typeface="Calibri" panose="020F0502020204030204" pitchFamily="34" charset="0"/>
              </a:rPr>
              <a:t>Italian Dinner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004" y="5424694"/>
            <a:ext cx="631395" cy="6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68351"/>
            <a:ext cx="12192000" cy="269863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latin typeface="Calibri" panose="020F0502020204030204" pitchFamily="34" charset="0"/>
              </a:rPr>
              <a:t>Dinner 1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307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Seared Basa Filet, Pineapple-Mango </a:t>
            </a:r>
            <a:r>
              <a:rPr lang="en-US" b="1" dirty="0" smtClean="0"/>
              <a:t>Pilaf</a:t>
            </a:r>
            <a:r>
              <a:rPr lang="en-US" b="1" dirty="0" smtClean="0"/>
              <a:t>*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w/ Vegetable </a:t>
            </a:r>
            <a:r>
              <a:rPr lang="en-US" sz="3200" b="1" dirty="0"/>
              <a:t>Casserole, Basil-Infused Quinoa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522941" y="1117818"/>
            <a:ext cx="2641847" cy="54768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Mild white fish topped with a tropical pineapple-mango 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Fresh basil pesto quinoa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Sweet chili sauce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Island vegetables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333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333" b="1" u="sng" dirty="0">
                <a:solidFill>
                  <a:schemeClr val="tx1">
                    <a:lumMod val="50000"/>
                  </a:schemeClr>
                </a:solidFill>
              </a:rPr>
              <a:t>Menu Explanation</a:t>
            </a:r>
            <a:endParaRPr lang="en-US" sz="1333" u="sng" dirty="0">
              <a:solidFill>
                <a:schemeClr val="tx1">
                  <a:lumMod val="50000"/>
                </a:schemeClr>
              </a:solidFill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Thai sweet chili sauce is made from fresh red chilies blended with garlic for a taste that adds sweet flavor not just spice.</a:t>
            </a:r>
          </a:p>
          <a:p>
            <a:pPr>
              <a:spcBef>
                <a:spcPts val="0"/>
              </a:spcBef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Terminology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156629" indent="-150280" algn="l">
              <a:spcBef>
                <a:spcPts val="0"/>
              </a:spcBef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Casserole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- a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kind of stew or side dish that is cooked slowly in an oven</a:t>
            </a:r>
          </a:p>
          <a:p>
            <a:pPr marL="6349" algn="l"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6349"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Allergens</a:t>
            </a:r>
            <a:endParaRPr lang="en-US" u="sng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15630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Dinner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319" t="5728" r="17859" b="16099"/>
          <a:stretch/>
        </p:blipFill>
        <p:spPr>
          <a:xfrm>
            <a:off x="2513163" y="1117818"/>
            <a:ext cx="7009778" cy="4987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464" y="5038318"/>
            <a:ext cx="607089" cy="647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723" y="5038318"/>
            <a:ext cx="616141" cy="650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161" y="5035557"/>
            <a:ext cx="565283" cy="6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781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Steamed Mussels </a:t>
            </a:r>
            <a:r>
              <a:rPr lang="en-US" b="1" dirty="0" smtClean="0"/>
              <a:t>with </a:t>
            </a:r>
            <a:r>
              <a:rPr lang="en-US" b="1" dirty="0"/>
              <a:t>Chorizo </a:t>
            </a:r>
            <a:r>
              <a:rPr lang="en-US" b="1" dirty="0" smtClean="0"/>
              <a:t>and</a:t>
            </a:r>
            <a:r>
              <a:rPr lang="en-US" b="1" dirty="0" smtClean="0"/>
              <a:t> </a:t>
            </a:r>
            <a:r>
              <a:rPr lang="en-US" b="1" dirty="0"/>
              <a:t>White </a:t>
            </a:r>
            <a:r>
              <a:rPr lang="en-US" b="1" dirty="0" smtClean="0"/>
              <a:t>Wine</a:t>
            </a:r>
            <a:br>
              <a:rPr lang="en-US" b="1" dirty="0" smtClean="0"/>
            </a:br>
            <a:r>
              <a:rPr lang="en-US" sz="3200" b="1" dirty="0" smtClean="0"/>
              <a:t> </a:t>
            </a:r>
            <a:r>
              <a:rPr lang="en-US" sz="3200" b="1" dirty="0" smtClean="0"/>
              <a:t>Toasted </a:t>
            </a:r>
            <a:r>
              <a:rPr lang="en-US" sz="3200" b="1" dirty="0" smtClean="0"/>
              <a:t>Baguette, Cilantro, Steak Fries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671222" y="937116"/>
            <a:ext cx="2520778" cy="61431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500" b="1" dirty="0"/>
              <a:t>By Curtis Stone</a:t>
            </a:r>
          </a:p>
          <a:p>
            <a:endParaRPr lang="en-US" sz="133" dirty="0"/>
          </a:p>
          <a:p>
            <a:pPr algn="l"/>
            <a:r>
              <a:rPr lang="en-US" sz="1867" b="1" u="sng" dirty="0"/>
              <a:t>Flavor Profile &amp; Texture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Black mussels 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Spicy  Mexican sausage seasoned broth with smoked paprika, shallots, butter and white wine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Toasted baguette slices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Cilantro garnish</a:t>
            </a:r>
          </a:p>
          <a:p>
            <a:pPr algn="l"/>
            <a:r>
              <a:rPr lang="en-US" sz="1867" b="1" u="sng" dirty="0"/>
              <a:t>Menu Explanation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 flavorful mussel appetizer by Curtis Stone crafted full of flavor.</a:t>
            </a:r>
            <a:endParaRPr lang="en-US" sz="12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sz="667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sz="1867" b="1" u="sng" dirty="0"/>
              <a:t>Allergens</a:t>
            </a:r>
            <a:endParaRPr lang="en-US" sz="1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344"/>
            <a:ext cx="101502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AF"/>
                </a:solidFill>
              </a:rPr>
              <a:t>Dinner 1</a:t>
            </a:r>
            <a:endParaRPr lang="en-US" dirty="0">
              <a:solidFill>
                <a:srgbClr val="0070A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823" y="4784206"/>
            <a:ext cx="631395" cy="666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06" y="4077772"/>
            <a:ext cx="623712" cy="66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9502" y="4077772"/>
            <a:ext cx="618549" cy="6663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335" y="4070157"/>
            <a:ext cx="620820" cy="67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1610" b="2865"/>
          <a:stretch/>
        </p:blipFill>
        <p:spPr>
          <a:xfrm>
            <a:off x="2973859" y="1007814"/>
            <a:ext cx="6615079" cy="55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149"/>
            <a:ext cx="12192000" cy="232378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latin typeface="Calibri" panose="020F0502020204030204" pitchFamily="34" charset="0"/>
              </a:rPr>
              <a:t>Captain’s Welcome</a:t>
            </a:r>
            <a:endParaRPr lang="en-US" sz="60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1999" cy="101188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White Rum Tapioca Fruit Salad</a:t>
            </a:r>
            <a:br>
              <a:rPr lang="en-US" b="1" dirty="0"/>
            </a:br>
            <a:r>
              <a:rPr lang="en-US" sz="3200" b="1" dirty="0" smtClean="0"/>
              <a:t>Orange</a:t>
            </a:r>
            <a:r>
              <a:rPr lang="en-US" sz="3200" b="1" dirty="0"/>
              <a:t>, pineapple, mango, </a:t>
            </a:r>
            <a:r>
              <a:rPr lang="en-US" sz="3200" b="1" dirty="0" smtClean="0"/>
              <a:t>melon, strawberry</a:t>
            </a:r>
            <a:r>
              <a:rPr lang="en-US" sz="3200" b="1" dirty="0"/>
              <a:t>, toasted coconut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706458" y="1086334"/>
            <a:ext cx="2445966" cy="53983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330" b="1" u="sng" dirty="0"/>
              <a:t>Flavor 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rgbClr val="000000"/>
                </a:solidFill>
              </a:rPr>
              <a:t>Fresh Mango, Pineapple, Orange, Kiwi, Passion Fruit, Orange, </a:t>
            </a:r>
            <a:r>
              <a:rPr lang="en-US" sz="1330" dirty="0" smtClean="0">
                <a:solidFill>
                  <a:srgbClr val="000000"/>
                </a:solidFill>
              </a:rPr>
              <a:t>melon, </a:t>
            </a:r>
            <a:r>
              <a:rPr lang="en-US" sz="1330" dirty="0">
                <a:solidFill>
                  <a:srgbClr val="000000"/>
                </a:solidFill>
              </a:rPr>
              <a:t>Pineapple and Lime juices.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rgbClr val="000000"/>
                </a:solidFill>
              </a:rPr>
              <a:t>Topped with a creamy vanilla-cinnamon tapioca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0" dirty="0">
                <a:solidFill>
                  <a:srgbClr val="000000"/>
                </a:solidFill>
              </a:rPr>
              <a:t>Garnished with white rum, fresh mint toasted coconut and sliced strawberries.</a:t>
            </a:r>
            <a:endParaRPr lang="en-US" sz="1330" dirty="0"/>
          </a:p>
          <a:p>
            <a:pPr algn="l"/>
            <a:endParaRPr lang="en-US" sz="1330" b="1" dirty="0"/>
          </a:p>
          <a:p>
            <a:pPr algn="l"/>
            <a:r>
              <a:rPr lang="en-US" sz="1330" b="1" u="sng" dirty="0"/>
              <a:t>Menu Explanation</a:t>
            </a:r>
          </a:p>
          <a:p>
            <a:pPr marL="135463" lvl="1" indent="-135463"/>
            <a:r>
              <a:rPr lang="en-US" sz="1330" dirty="0">
                <a:solidFill>
                  <a:srgbClr val="000000"/>
                </a:solidFill>
              </a:rPr>
              <a:t>A fresh tropical twist of a classic ambrosia salad</a:t>
            </a:r>
            <a:endParaRPr lang="en-US" sz="1330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1330" b="1" dirty="0"/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sz="1330" b="1" u="sng" dirty="0"/>
              <a:t>Terminology</a:t>
            </a: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sz="1330" b="1" u="sng" dirty="0"/>
          </a:p>
          <a:p>
            <a:pPr marL="150280" indent="-150280" algn="l">
              <a:spcBef>
                <a:spcPts val="0"/>
              </a:spcBef>
            </a:pPr>
            <a:r>
              <a:rPr lang="en-US" sz="1330" u="sng" dirty="0" smtClean="0"/>
              <a:t>Tapioca</a:t>
            </a:r>
            <a:r>
              <a:rPr lang="en-US" sz="1330" dirty="0" smtClean="0"/>
              <a:t> - </a:t>
            </a:r>
            <a:r>
              <a:rPr lang="en-US" sz="1330" dirty="0"/>
              <a:t>a starch extracted from cassava </a:t>
            </a:r>
            <a:r>
              <a:rPr lang="en-US" sz="1330" dirty="0" smtClean="0"/>
              <a:t>root</a:t>
            </a:r>
          </a:p>
          <a:p>
            <a:pPr marL="150280" indent="-150280" algn="l">
              <a:spcBef>
                <a:spcPts val="0"/>
              </a:spcBef>
            </a:pPr>
            <a:endParaRPr lang="en-US" sz="1330" u="sng" dirty="0"/>
          </a:p>
          <a:p>
            <a:pPr algn="l">
              <a:spcBef>
                <a:spcPts val="0"/>
              </a:spcBef>
            </a:pPr>
            <a:r>
              <a:rPr lang="en-US" sz="1330" b="1" u="sng" dirty="0" smtClean="0"/>
              <a:t>Allergens</a:t>
            </a:r>
            <a:endParaRPr lang="en-US" sz="1330" b="1" u="sng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4727" y="6478344"/>
            <a:ext cx="20292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Captain’s Welcome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274" y="5330049"/>
            <a:ext cx="652483" cy="66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1389" r="19353" b="8195"/>
          <a:stretch/>
        </p:blipFill>
        <p:spPr>
          <a:xfrm>
            <a:off x="2480693" y="1086334"/>
            <a:ext cx="7225765" cy="5398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4573" y="5330048"/>
            <a:ext cx="616141" cy="6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677"/>
            <a:ext cx="12192000" cy="101188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Chilled Sweet </a:t>
            </a:r>
            <a:r>
              <a:rPr lang="en-US" b="1" dirty="0" smtClean="0"/>
              <a:t>Pea Soup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 smtClean="0"/>
              <a:t>Fresh Tomato, </a:t>
            </a:r>
            <a:r>
              <a:rPr lang="en-US" sz="3200" b="1" dirty="0"/>
              <a:t>Mini Cheese Bacon Biscuit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84491" y="1028565"/>
            <a:ext cx="2704704" cy="55713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Flavor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Profile &amp; Texture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A creamy chilled soup of sweet peas, potatoes, leeks, onions, basil and mint.</a:t>
            </a: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Garnished with mini cheese bacon biscuits.</a:t>
            </a: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Menu Explanation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162980" lvl="1" indent="-162980">
              <a:spcBef>
                <a:spcPts val="0"/>
              </a:spcBef>
            </a:pPr>
            <a:r>
              <a:rPr lang="en-US" sz="1333" dirty="0">
                <a:solidFill>
                  <a:schemeClr val="tx1">
                    <a:lumMod val="50000"/>
                  </a:schemeClr>
                </a:solidFill>
              </a:rPr>
              <a:t>With a surprise layer of sweet pea hummus, every bite gets that fresh taste of sweet peas and</a:t>
            </a:r>
            <a:endParaRPr lang="en-US" sz="1333" b="1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Clr>
                <a:srgbClr val="747D98"/>
              </a:buClr>
            </a:pP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Allergens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877" t="1" r="11972" b="17021"/>
          <a:stretch/>
        </p:blipFill>
        <p:spPr>
          <a:xfrm>
            <a:off x="2707509" y="1028565"/>
            <a:ext cx="6776982" cy="541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43" y="6410093"/>
            <a:ext cx="20292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AF"/>
                </a:solidFill>
              </a:rPr>
              <a:t>Captain’s Welcome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927" y="3572787"/>
            <a:ext cx="631395" cy="68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763" y="3572787"/>
            <a:ext cx="623712" cy="680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353" y="3572791"/>
            <a:ext cx="623712" cy="6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lan 2016 rev June">
  <a:themeElements>
    <a:clrScheme name="Custom 4">
      <a:dk1>
        <a:srgbClr val="5F5F5F"/>
      </a:dk1>
      <a:lt1>
        <a:sysClr val="window" lastClr="FFFFFF"/>
      </a:lt1>
      <a:dk2>
        <a:srgbClr val="7F7F7F"/>
      </a:dk2>
      <a:lt2>
        <a:srgbClr val="ECEDD1"/>
      </a:lt2>
      <a:accent1>
        <a:srgbClr val="747D98"/>
      </a:accent1>
      <a:accent2>
        <a:srgbClr val="CF543F"/>
      </a:accent2>
      <a:accent3>
        <a:srgbClr val="9DA03F"/>
      </a:accent3>
      <a:accent4>
        <a:srgbClr val="DD8047"/>
      </a:accent4>
      <a:accent5>
        <a:srgbClr val="E8B54D"/>
      </a:accent5>
      <a:accent6>
        <a:srgbClr val="A58AB4"/>
      </a:accent6>
      <a:hlink>
        <a:srgbClr val="747D98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2725</Words>
  <Application>Microsoft Office PowerPoint</Application>
  <PresentationFormat>Widescreen</PresentationFormat>
  <Paragraphs>575</Paragraphs>
  <Slides>39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BrowalliaUPC</vt:lpstr>
      <vt:lpstr>Calibri</vt:lpstr>
      <vt:lpstr>Calibri Light</vt:lpstr>
      <vt:lpstr>Chalet EnglishChannel</vt:lpstr>
      <vt:lpstr>Courier New</vt:lpstr>
      <vt:lpstr>Office Theme</vt:lpstr>
      <vt:lpstr>Plan 2016 rev June</vt:lpstr>
      <vt:lpstr>1_Plan 2016 rev June</vt:lpstr>
      <vt:lpstr>2_Plan 2016 rev June</vt:lpstr>
      <vt:lpstr>3_Plan 2016 rev June</vt:lpstr>
      <vt:lpstr>4_Plan 2016 rev June</vt:lpstr>
      <vt:lpstr>5_Plan 2016 rev June</vt:lpstr>
      <vt:lpstr>6_Plan 2016 rev June</vt:lpstr>
      <vt:lpstr>7_Plan 2016 rev June</vt:lpstr>
      <vt:lpstr>think-cell Slide</vt:lpstr>
      <vt:lpstr>Main Dining Room                                 Top 10 2.0 plus Italian                     Menu Item Descriptions</vt:lpstr>
      <vt:lpstr>Princess Favorites:  </vt:lpstr>
      <vt:lpstr>Baked Potato Soup (v) w/ Roasted Corn Relish &amp; Aged Cheddar</vt:lpstr>
      <vt:lpstr>Dinner 1</vt:lpstr>
      <vt:lpstr>Seared Basa Filet, Pineapple-Mango Pilaf* w/ Vegetable Casserole, Basil-Infused Quinoa</vt:lpstr>
      <vt:lpstr>Steamed Mussels with Chorizo and White Wine  Toasted Baguette, Cilantro, Steak Fries</vt:lpstr>
      <vt:lpstr>Captain’s Welcome</vt:lpstr>
      <vt:lpstr>White Rum Tapioca Fruit Salad Orange, pineapple, mango, melon, strawberry, toasted coconut</vt:lpstr>
      <vt:lpstr>Chilled Sweet Pea Soup Fresh Tomato, Mini Cheese Bacon Biscuit</vt:lpstr>
      <vt:lpstr>Cal-Mex Burger by Ernesto Uchimura avocado, provolone cheese, poblano chilies, jalapeño aioli, French fries</vt:lpstr>
      <vt:lpstr>Dinner 3</vt:lpstr>
      <vt:lpstr>Bacon-Wrapped Pork Terrine pickled vegetables, whole grain mustard, baguette</vt:lpstr>
      <vt:lpstr>Chimichurri Burger by Ernesto Uchimura sun-dried tomato, provolone cheese, shredded zucchini slaw, French fries</vt:lpstr>
      <vt:lpstr>Chef’s Dinner</vt:lpstr>
      <vt:lpstr>Beef Tenderloin Tips and Mushroom Cobbler carrots, Gruyere biscuits</vt:lpstr>
      <vt:lpstr>Lemon-Rosemary Cornish Game Hen Olive-Feta Relish Crispy Roasted Potato and Peppers</vt:lpstr>
      <vt:lpstr>Backyard Burger by Ernesto Uchimura BBQ glaze, smoked bacon, cotija cheese, onion rings, French fries </vt:lpstr>
      <vt:lpstr>Captain’s Gala</vt:lpstr>
      <vt:lpstr>Lime and Salt-Cured Salmon, Citrus Chili Sauce  crab, shrimp, dill-cucumber salad, crunchy peas</vt:lpstr>
      <vt:lpstr>Lemon Scented Ravioli, Truffle Oil mascarpone, sage-vegetable ragout, carrot emulsion</vt:lpstr>
      <vt:lpstr>Blue Burger by Ernesto Uchimura   blue cheese, port wine onions, arugula, aioli, French fries</vt:lpstr>
      <vt:lpstr>Dinner 2</vt:lpstr>
      <vt:lpstr>Mariner-Style Black Mussels, in White Wine Cream Sauce home-style garlic bread, French fries</vt:lpstr>
      <vt:lpstr>Moroccan-style Meatballs soft-poached egg, tomato ragout, rice &amp; beans</vt:lpstr>
      <vt:lpstr>Ernesto Burger by Ernesto Uchimura gruyere cheese, pork belly, Kimchi, beer battered jalapenos, charred oinion aioli, French fries   </vt:lpstr>
      <vt:lpstr>Italian Dinner</vt:lpstr>
      <vt:lpstr>Seafood Antipasto* shrimp, squid, black mussels, white balsamic pickled vegetables, olive-red pepper spread, Kalamata olives</vt:lpstr>
      <vt:lpstr>Prosciutto Crudo con Melone  dry-cured ham, sweet cantaloupe melon</vt:lpstr>
      <vt:lpstr>(V) Melanzane alla Parmigiana  eggplant, tomato sauce, mozzarella cheese gratin, basil leaves</vt:lpstr>
      <vt:lpstr>(V) Minestrone Soup vegetables, ditalini pasta, basil pesto</vt:lpstr>
      <vt:lpstr>(V) Iced Peach Bellini Soup peach purée and sparkling prosecco</vt:lpstr>
      <vt:lpstr>Mixed Greens, Baby Spinach, Crisp Bacon, Pecorino Cheese and Pine Nuts selection of homemade and low-fat dressings</vt:lpstr>
      <vt:lpstr>Spaghetti con Polpette in Salsa di Pomodoro Fresco spaghetti with meatballs, fresh tomato sauce</vt:lpstr>
      <vt:lpstr>Grilled Salmon Fillet, Eggplant Caponata                                       Swiss chard, saffron-infused potatoes</vt:lpstr>
      <vt:lpstr>Capesante e Gamberi Grigliati, Marinata all'Aglio con Verdure Miste sautéed sea scallops and shrimp, garlic marinade, mixed vegetables, crushed potato</vt:lpstr>
      <vt:lpstr>Scaloppine di Vitello al Marsala veal scallopini, marsala wine sauce, green beans, tomatoes, creamy mashed potatoes</vt:lpstr>
      <vt:lpstr>Brasato di Manzo al Barolo                                                      beef pot roast, barolo wine, Tuscan vegetables, grilled polenta cakes</vt:lpstr>
      <vt:lpstr> Petto di Pollo Ripieno con Crema di Radicchio                                                                                                          breaded chicken breast stuffed with fontina cheese, spinach and mushrooms grilled asparagus, roasted potatoes, radicchio cream</vt:lpstr>
      <vt:lpstr>(V) Cannellini Bean &amp; Vegetable Stew                                 herb-scented polenta</vt:lpstr>
    </vt:vector>
  </TitlesOfParts>
  <Company>Princess Cruises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Dining Room 2018 – 7 Day Menu Cycle Front of House - Dinner 1</dc:title>
  <dc:creator>Reznich, Thai (PCL)</dc:creator>
  <cp:lastModifiedBy>Harker, August (PCL)</cp:lastModifiedBy>
  <cp:revision>72</cp:revision>
  <dcterms:created xsi:type="dcterms:W3CDTF">2018-07-05T15:25:29Z</dcterms:created>
  <dcterms:modified xsi:type="dcterms:W3CDTF">2018-07-20T21:26:27Z</dcterms:modified>
</cp:coreProperties>
</file>