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91EB47-FC34-44A7-A9A5-F410223FEF4F}" type="datetimeFigureOut">
              <a:rPr lang="en-US" smtClean="0"/>
              <a:t>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1EB47-FC34-44A7-A9A5-F410223FEF4F}" type="datetimeFigureOut">
              <a:rPr lang="en-US" smtClean="0"/>
              <a:t>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1EB47-FC34-44A7-A9A5-F410223FEF4F}" type="datetimeFigureOut">
              <a:rPr lang="en-US" smtClean="0"/>
              <a:t>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1EB47-FC34-44A7-A9A5-F410223FEF4F}" type="datetimeFigureOut">
              <a:rPr lang="en-US" smtClean="0"/>
              <a:t>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91EB47-FC34-44A7-A9A5-F410223FEF4F}" type="datetimeFigureOut">
              <a:rPr lang="en-US" smtClean="0"/>
              <a:t>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91EB47-FC34-44A7-A9A5-F410223FEF4F}" type="datetimeFigureOut">
              <a:rPr lang="en-US" smtClean="0"/>
              <a:t>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91EB47-FC34-44A7-A9A5-F410223FEF4F}" type="datetimeFigureOut">
              <a:rPr lang="en-US" smtClean="0"/>
              <a:t>2/11/2011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91EB47-FC34-44A7-A9A5-F410223FEF4F}" type="datetimeFigureOut">
              <a:rPr lang="en-US" smtClean="0"/>
              <a:t>2/11/2011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91EB47-FC34-44A7-A9A5-F410223FEF4F}" type="datetimeFigureOut">
              <a:rPr lang="en-US" smtClean="0"/>
              <a:t>2/11/2011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91EB47-FC34-44A7-A9A5-F410223FEF4F}" type="datetimeFigureOut">
              <a:rPr lang="en-US" smtClean="0"/>
              <a:t>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91EB47-FC34-44A7-A9A5-F410223FEF4F}" type="datetimeFigureOut">
              <a:rPr lang="en-US" smtClean="0"/>
              <a:t>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99456-E523-45CB-839D-824C605F742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1EB47-FC34-44A7-A9A5-F410223FEF4F}" type="datetimeFigureOut">
              <a:rPr lang="en-US" smtClean="0"/>
              <a:t>2/11/2011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99456-E523-45CB-839D-824C605F74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en.wikipedia.org/wiki/Australia" TargetMode="External"/><Relationship Id="rId7" Type="http://schemas.openxmlformats.org/officeDocument/2006/relationships/hyperlink" Target="http://en.wikipedia.org/wiki/Image:BeefCutRib.png"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en.wikipedia.org/wiki/Marbled_meat" TargetMode="External"/><Relationship Id="rId5" Type="http://schemas.openxmlformats.org/officeDocument/2006/relationships/hyperlink" Target="http://en.wikipedia.org/wiki/Steak" TargetMode="External"/><Relationship Id="rId4" Type="http://schemas.openxmlformats.org/officeDocument/2006/relationships/hyperlink" Target="http://en.wikipedia.org/wiki/Beef"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n.wikipedia.org/wiki/Filet_mignon" TargetMode="External"/><Relationship Id="rId13" Type="http://schemas.openxmlformats.org/officeDocument/2006/relationships/hyperlink" Target="http://en.wikipedia.org/wiki/Wikipedia:Citing_sources" TargetMode="External"/><Relationship Id="rId3" Type="http://schemas.openxmlformats.org/officeDocument/2006/relationships/hyperlink" Target="http://en.wikipedia.org/wiki/Kansas_City,_Missouri" TargetMode="External"/><Relationship Id="rId7" Type="http://schemas.openxmlformats.org/officeDocument/2006/relationships/hyperlink" Target="http://en.wikipedia.org/wiki/Cow" TargetMode="External"/><Relationship Id="rId12" Type="http://schemas.openxmlformats.org/officeDocument/2006/relationships/hyperlink" Target="http://en.wikipedia.org/wiki/Bovine_spongiform_encephalopathy"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en.wikipedia.org/wiki/Commonwealth_of_Nations" TargetMode="External"/><Relationship Id="rId11" Type="http://schemas.openxmlformats.org/officeDocument/2006/relationships/hyperlink" Target="http://en.wikipedia.org/wiki/Vertebral_column" TargetMode="External"/><Relationship Id="rId5" Type="http://schemas.openxmlformats.org/officeDocument/2006/relationships/hyperlink" Target="http://en.wikipedia.org/wiki/Steak" TargetMode="External"/><Relationship Id="rId15" Type="http://schemas.openxmlformats.org/officeDocument/2006/relationships/image" Target="../media/image3.png"/><Relationship Id="rId10" Type="http://schemas.openxmlformats.org/officeDocument/2006/relationships/hyperlink" Target="http://en.wikipedia.org/wiki/T-bone_steak" TargetMode="External"/><Relationship Id="rId4" Type="http://schemas.openxmlformats.org/officeDocument/2006/relationships/hyperlink" Target="http://en.wikipedia.org/wiki/New_York_City" TargetMode="External"/><Relationship Id="rId9" Type="http://schemas.openxmlformats.org/officeDocument/2006/relationships/hyperlink" Target="http://en.wikipedia.org/wiki/Beef_tenderloin" TargetMode="External"/><Relationship Id="rId14" Type="http://schemas.openxmlformats.org/officeDocument/2006/relationships/hyperlink" Target="http://en.wikipedia.org/wiki/Image:BeefCutShortLoin.png"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en.wikipedia.org/wiki/Steakhouse" TargetMode="External"/><Relationship Id="rId13" Type="http://schemas.openxmlformats.org/officeDocument/2006/relationships/hyperlink" Target="http://en.wikipedia.org/wiki/Image:BeefCutShortLoinTenderloin.png" TargetMode="External"/><Relationship Id="rId3" Type="http://schemas.openxmlformats.org/officeDocument/2006/relationships/hyperlink" Target="http://en.wikipedia.org/wiki/Beef" TargetMode="External"/><Relationship Id="rId7" Type="http://schemas.openxmlformats.org/officeDocument/2006/relationships/hyperlink" Target="http://en.wikipedia.org/wiki/Quarter_(U.S._Coin)" TargetMode="External"/><Relationship Id="rId12" Type="http://schemas.openxmlformats.org/officeDocument/2006/relationships/hyperlink" Target="http://en.wikipedia.org/wiki/Steak#Doneness" TargetMode="External"/><Relationship Id="rId2" Type="http://schemas.openxmlformats.org/officeDocument/2006/relationships/hyperlink" Target="http://en.wikipedia.org/wiki/Steak" TargetMode="External"/><Relationship Id="rId1" Type="http://schemas.openxmlformats.org/officeDocument/2006/relationships/slideLayout" Target="../slideLayouts/slideLayout2.xml"/><Relationship Id="rId6" Type="http://schemas.openxmlformats.org/officeDocument/2006/relationships/hyperlink" Target="http://en.wikipedia.org/wiki/Strip_steak" TargetMode="External"/><Relationship Id="rId11" Type="http://schemas.openxmlformats.org/officeDocument/2006/relationships/hyperlink" Target="http://en.wikipedia.org/wiki/Heat_conduction" TargetMode="External"/><Relationship Id="rId5" Type="http://schemas.openxmlformats.org/officeDocument/2006/relationships/hyperlink" Target="http://en.wikipedia.org/wiki/Beef_tenderloin" TargetMode="External"/><Relationship Id="rId10" Type="http://schemas.openxmlformats.org/officeDocument/2006/relationships/hyperlink" Target="http://en.wikipedia.org/wiki/NAMP" TargetMode="External"/><Relationship Id="rId4" Type="http://schemas.openxmlformats.org/officeDocument/2006/relationships/hyperlink" Target="http://en.wikipedia.org/wiki/T" TargetMode="External"/><Relationship Id="rId9" Type="http://schemas.openxmlformats.org/officeDocument/2006/relationships/hyperlink" Target="http://en.wikipedia.org/wiki/United_States" TargetMode="External"/><Relationship Id="rId1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en.wikipedia.org/wiki/French_language" TargetMode="External"/><Relationship Id="rId7" Type="http://schemas.openxmlformats.org/officeDocument/2006/relationships/hyperlink" Target="http://en.wikipedia.org/wiki/Image:BeefCutTenderloin.png"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en.wikipedia.org/wiki/Medium_rare" TargetMode="External"/><Relationship Id="rId5" Type="http://schemas.openxmlformats.org/officeDocument/2006/relationships/hyperlink" Target="http://en.wikipedia.org/wiki/Vertebral_column" TargetMode="External"/><Relationship Id="rId4" Type="http://schemas.openxmlformats.org/officeDocument/2006/relationships/hyperlink" Target="http://en.wikipedia.org/wiki/English_langu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876800" y="381000"/>
            <a:ext cx="4038600" cy="914400"/>
          </a:xfrm>
        </p:spPr>
        <p:txBody>
          <a:bodyPr/>
          <a:lstStyle/>
          <a:p>
            <a:pPr eaLnBrk="1" hangingPunct="1"/>
            <a:r>
              <a:rPr lang="en-US" sz="3800" smtClean="0"/>
              <a:t>RIB EYE STEAK</a:t>
            </a:r>
            <a:r>
              <a:rPr lang="en-US" smtClean="0"/>
              <a:t> </a:t>
            </a:r>
          </a:p>
        </p:txBody>
      </p:sp>
      <p:sp>
        <p:nvSpPr>
          <p:cNvPr id="14339" name="Rectangle 3"/>
          <p:cNvSpPr>
            <a:spLocks noGrp="1" noChangeArrowheads="1"/>
          </p:cNvSpPr>
          <p:nvPr>
            <p:ph type="body" idx="1"/>
          </p:nvPr>
        </p:nvSpPr>
        <p:spPr>
          <a:xfrm>
            <a:off x="381000" y="2514600"/>
            <a:ext cx="8229600" cy="3200400"/>
          </a:xfrm>
        </p:spPr>
        <p:txBody>
          <a:bodyPr/>
          <a:lstStyle/>
          <a:p>
            <a:pPr eaLnBrk="1" hangingPunct="1">
              <a:lnSpc>
                <a:spcPct val="90000"/>
              </a:lnSpc>
              <a:buFontTx/>
              <a:buNone/>
            </a:pPr>
            <a:r>
              <a:rPr lang="en-US" sz="1700" b="1" smtClean="0"/>
              <a:t>Beef Cut: Rib </a:t>
            </a:r>
          </a:p>
          <a:p>
            <a:pPr eaLnBrk="1" hangingPunct="1">
              <a:lnSpc>
                <a:spcPct val="90000"/>
              </a:lnSpc>
              <a:buFontTx/>
              <a:buNone/>
            </a:pPr>
            <a:endParaRPr lang="en-US" sz="1700" b="1" smtClean="0"/>
          </a:p>
          <a:p>
            <a:pPr eaLnBrk="1" hangingPunct="1">
              <a:lnSpc>
                <a:spcPct val="90000"/>
              </a:lnSpc>
              <a:buFontTx/>
              <a:buBlip>
                <a:blip r:embed="rId2"/>
              </a:buBlip>
            </a:pPr>
            <a:r>
              <a:rPr lang="en-US" sz="1700" b="1" smtClean="0"/>
              <a:t>Also known as: </a:t>
            </a:r>
            <a:r>
              <a:rPr lang="en-US" sz="1700" b="1" i="1" smtClean="0"/>
              <a:t>Delmonico steak, scotch fillet, beauty steak, market steak, Spencer steak, Entrecôte (French)</a:t>
            </a:r>
          </a:p>
          <a:p>
            <a:pPr eaLnBrk="1" hangingPunct="1">
              <a:lnSpc>
                <a:spcPct val="90000"/>
              </a:lnSpc>
              <a:buFontTx/>
              <a:buNone/>
            </a:pPr>
            <a:endParaRPr lang="en-US" sz="3600" b="1" smtClean="0"/>
          </a:p>
          <a:p>
            <a:pPr eaLnBrk="1" hangingPunct="1">
              <a:lnSpc>
                <a:spcPct val="90000"/>
              </a:lnSpc>
              <a:buFontTx/>
              <a:buBlip>
                <a:blip r:embed="rId2"/>
              </a:buBlip>
            </a:pPr>
            <a:r>
              <a:rPr lang="en-US" sz="1600" b="1" smtClean="0"/>
              <a:t>The rib eye, or rib eye, also known as the Delmonico or scotch fillet (</a:t>
            </a:r>
            <a:r>
              <a:rPr lang="en-US" sz="1600" b="1" smtClean="0">
                <a:hlinkClick r:id="rId3" tooltip="Australia"/>
              </a:rPr>
              <a:t>Australia</a:t>
            </a:r>
            <a:r>
              <a:rPr lang="en-US" sz="1600" b="1" smtClean="0"/>
              <a:t>) is a </a:t>
            </a:r>
            <a:r>
              <a:rPr lang="en-US" sz="1600" b="1" smtClean="0">
                <a:hlinkClick r:id="rId4" tooltip="Beef"/>
              </a:rPr>
              <a:t>beef</a:t>
            </a:r>
            <a:r>
              <a:rPr lang="en-US" sz="1600" b="1" smtClean="0"/>
              <a:t> </a:t>
            </a:r>
            <a:r>
              <a:rPr lang="en-US" sz="1600" b="1" smtClean="0">
                <a:hlinkClick r:id="rId5" tooltip="Steak"/>
              </a:rPr>
              <a:t>steak</a:t>
            </a:r>
            <a:r>
              <a:rPr lang="en-US" sz="1600" b="1" smtClean="0"/>
              <a:t> from the small end of the rib roast. When cut into steaks, the rib eye is one of the most popular, juiciest, (and expensive) steaks on the market. Meat from the rib section is tender and fattier (the meat is said to be "</a:t>
            </a:r>
            <a:r>
              <a:rPr lang="en-US" sz="1600" b="1" smtClean="0">
                <a:hlinkClick r:id="rId6" tooltip="Marbled meat"/>
              </a:rPr>
              <a:t>marbled</a:t>
            </a:r>
            <a:r>
              <a:rPr lang="en-US" sz="1600" b="1" smtClean="0"/>
              <a:t>") than other parts of the cow. This extra fat makes rib eye steaks and roasts especially tender and flavorful. </a:t>
            </a:r>
          </a:p>
          <a:p>
            <a:pPr eaLnBrk="1" hangingPunct="1">
              <a:lnSpc>
                <a:spcPct val="90000"/>
              </a:lnSpc>
            </a:pPr>
            <a:endParaRPr lang="en-US" sz="1600" b="1" smtClean="0"/>
          </a:p>
        </p:txBody>
      </p:sp>
      <p:pic>
        <p:nvPicPr>
          <p:cNvPr id="14340" name="Picture 4" descr=" ">
            <a:hlinkClick r:id="rId7" tooltip=" "/>
          </p:cNvPr>
          <p:cNvPicPr>
            <a:picLocks noChangeAspect="1" noChangeArrowheads="1"/>
          </p:cNvPicPr>
          <p:nvPr/>
        </p:nvPicPr>
        <p:blipFill>
          <a:blip r:embed="rId8" cstate="print"/>
          <a:srcRect/>
          <a:stretch>
            <a:fillRect/>
          </a:stretch>
        </p:blipFill>
        <p:spPr bwMode="auto">
          <a:xfrm>
            <a:off x="228600" y="228600"/>
            <a:ext cx="3581400" cy="2133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419600" y="457200"/>
            <a:ext cx="4724400" cy="990600"/>
          </a:xfrm>
        </p:spPr>
        <p:txBody>
          <a:bodyPr/>
          <a:lstStyle/>
          <a:p>
            <a:pPr eaLnBrk="1" hangingPunct="1"/>
            <a:r>
              <a:rPr lang="en-US" sz="3800" smtClean="0"/>
              <a:t>NEW YORK STRIP</a:t>
            </a:r>
          </a:p>
        </p:txBody>
      </p:sp>
      <p:sp>
        <p:nvSpPr>
          <p:cNvPr id="15363" name="Rectangle 3"/>
          <p:cNvSpPr>
            <a:spLocks noGrp="1" noChangeArrowheads="1"/>
          </p:cNvSpPr>
          <p:nvPr>
            <p:ph type="body" idx="1"/>
          </p:nvPr>
        </p:nvSpPr>
        <p:spPr>
          <a:xfrm>
            <a:off x="457200" y="2667000"/>
            <a:ext cx="8229600" cy="3886200"/>
          </a:xfrm>
        </p:spPr>
        <p:txBody>
          <a:bodyPr/>
          <a:lstStyle/>
          <a:p>
            <a:pPr eaLnBrk="1" hangingPunct="1">
              <a:lnSpc>
                <a:spcPct val="80000"/>
              </a:lnSpc>
              <a:buFontTx/>
              <a:buNone/>
            </a:pPr>
            <a:r>
              <a:rPr lang="en-US" sz="1400" b="1" smtClean="0"/>
              <a:t>Beef Cut: Short Loin </a:t>
            </a:r>
          </a:p>
          <a:p>
            <a:pPr eaLnBrk="1" hangingPunct="1">
              <a:lnSpc>
                <a:spcPct val="80000"/>
              </a:lnSpc>
              <a:buFontTx/>
              <a:buNone/>
            </a:pPr>
            <a:endParaRPr lang="en-US" sz="1400" b="1" smtClean="0"/>
          </a:p>
          <a:p>
            <a:pPr eaLnBrk="1" hangingPunct="1">
              <a:lnSpc>
                <a:spcPct val="80000"/>
              </a:lnSpc>
              <a:buFontTx/>
              <a:buBlip>
                <a:blip r:embed="rId2"/>
              </a:buBlip>
            </a:pPr>
            <a:r>
              <a:rPr lang="en-US" sz="1400" b="1" smtClean="0"/>
              <a:t>Also known as: </a:t>
            </a:r>
            <a:r>
              <a:rPr lang="en-US" sz="1400" b="1" i="1" smtClean="0"/>
              <a:t>New York strip steak, Kansas City strip steak, strip loin, shell steak, Delmonico, boneless loin, boneless club steak</a:t>
            </a:r>
          </a:p>
          <a:p>
            <a:pPr eaLnBrk="1" hangingPunct="1">
              <a:lnSpc>
                <a:spcPct val="80000"/>
              </a:lnSpc>
              <a:buFontTx/>
              <a:buBlip>
                <a:blip r:embed="rId2"/>
              </a:buBlip>
            </a:pPr>
            <a:endParaRPr lang="en-US" sz="1400" b="1" i="1" smtClean="0"/>
          </a:p>
          <a:p>
            <a:pPr eaLnBrk="1" hangingPunct="1">
              <a:lnSpc>
                <a:spcPct val="80000"/>
              </a:lnSpc>
              <a:buFontTx/>
              <a:buBlip>
                <a:blip r:embed="rId2"/>
              </a:buBlip>
            </a:pPr>
            <a:r>
              <a:rPr lang="en-US" sz="1400" b="1" smtClean="0"/>
              <a:t>The strip steak, </a:t>
            </a:r>
            <a:r>
              <a:rPr lang="en-US" sz="1400" b="1" smtClean="0">
                <a:hlinkClick r:id="rId3" tooltip="Kansas City, Missouri"/>
              </a:rPr>
              <a:t>Kansas City</a:t>
            </a:r>
            <a:r>
              <a:rPr lang="en-US" sz="1400" b="1" smtClean="0"/>
              <a:t> or </a:t>
            </a:r>
            <a:r>
              <a:rPr lang="en-US" sz="1400" b="1" smtClean="0">
                <a:hlinkClick r:id="rId4" tooltip="New York City"/>
              </a:rPr>
              <a:t>New York</a:t>
            </a:r>
            <a:r>
              <a:rPr lang="en-US" sz="1400" b="1" smtClean="0"/>
              <a:t> strip steak, is one of the highest quality beef </a:t>
            </a:r>
            <a:r>
              <a:rPr lang="en-US" sz="1400" b="1" smtClean="0">
                <a:hlinkClick r:id="rId5" tooltip="Steak"/>
              </a:rPr>
              <a:t>steaks</a:t>
            </a:r>
            <a:r>
              <a:rPr lang="en-US" sz="1400" b="1" smtClean="0"/>
              <a:t> on the market. In </a:t>
            </a:r>
            <a:r>
              <a:rPr lang="en-US" sz="1400" b="1" smtClean="0">
                <a:hlinkClick r:id="rId6" tooltip="Commonwealth of Nations"/>
              </a:rPr>
              <a:t>British Commonwealth countries</a:t>
            </a:r>
            <a:r>
              <a:rPr lang="en-US" sz="1400" b="1" smtClean="0"/>
              <a:t>, this is called "porterhouse steak". Cut off of the back of the </a:t>
            </a:r>
            <a:r>
              <a:rPr lang="en-US" sz="1400" b="1" smtClean="0">
                <a:hlinkClick r:id="rId7" tooltip="Cow"/>
              </a:rPr>
              <a:t>cow</a:t>
            </a:r>
            <a:r>
              <a:rPr lang="en-US" sz="1400" b="1" smtClean="0"/>
              <a:t> from the strip loin, the strip steak consists of a muscle that does little work, and so it is particularly tender. Unlike the nearby </a:t>
            </a:r>
            <a:r>
              <a:rPr lang="en-US" sz="1400" b="1" smtClean="0">
                <a:hlinkClick r:id="rId8" tooltip="Filet mignon"/>
              </a:rPr>
              <a:t>filet mignon</a:t>
            </a:r>
            <a:r>
              <a:rPr lang="en-US" sz="1400" b="1" smtClean="0"/>
              <a:t>, the strip loin is a sizable muscle, allowing it to be cut into the larger portions favored by many steak eaters.</a:t>
            </a:r>
          </a:p>
          <a:p>
            <a:pPr eaLnBrk="1" hangingPunct="1">
              <a:lnSpc>
                <a:spcPct val="80000"/>
              </a:lnSpc>
              <a:buFontTx/>
              <a:buBlip>
                <a:blip r:embed="rId2"/>
              </a:buBlip>
            </a:pPr>
            <a:r>
              <a:rPr lang="en-US" sz="1400" b="1" smtClean="0"/>
              <a:t/>
            </a:r>
            <a:br>
              <a:rPr lang="en-US" sz="1400" b="1" smtClean="0"/>
            </a:br>
            <a:r>
              <a:rPr lang="en-US" sz="1400" b="1" smtClean="0"/>
              <a:t>When still attached to the bone, and with a piece of the </a:t>
            </a:r>
            <a:r>
              <a:rPr lang="en-US" sz="1400" b="1" smtClean="0">
                <a:hlinkClick r:id="rId9" tooltip="Beef tenderloin"/>
              </a:rPr>
              <a:t>beef tenderloin</a:t>
            </a:r>
            <a:r>
              <a:rPr lang="en-US" sz="1400" b="1" smtClean="0"/>
              <a:t> also included, the strip steak becomes a </a:t>
            </a:r>
            <a:r>
              <a:rPr lang="en-US" sz="1400" b="1" smtClean="0">
                <a:hlinkClick r:id="rId10" tooltip="T-bone steak"/>
              </a:rPr>
              <a:t>T-bone steak</a:t>
            </a:r>
            <a:r>
              <a:rPr lang="en-US" sz="1400" b="1" smtClean="0"/>
              <a:t>.</a:t>
            </a:r>
          </a:p>
          <a:p>
            <a:pPr eaLnBrk="1" hangingPunct="1">
              <a:lnSpc>
                <a:spcPct val="80000"/>
              </a:lnSpc>
              <a:buFontTx/>
              <a:buBlip>
                <a:blip r:embed="rId2"/>
              </a:buBlip>
            </a:pPr>
            <a:r>
              <a:rPr lang="en-US" sz="1400" b="1" smtClean="0"/>
              <a:t>Due to its proximity to the </a:t>
            </a:r>
            <a:r>
              <a:rPr lang="en-US" sz="1400" b="1" smtClean="0">
                <a:hlinkClick r:id="rId11" tooltip="Vertebral column"/>
              </a:rPr>
              <a:t>spinal column</a:t>
            </a:r>
            <a:r>
              <a:rPr lang="en-US" sz="1400" b="1" smtClean="0"/>
              <a:t>, the strip steak has been one of the steaks that attracts the most concern with regards to </a:t>
            </a:r>
            <a:r>
              <a:rPr lang="en-US" sz="1400" b="1" smtClean="0">
                <a:hlinkClick r:id="rId12" tooltip="Bovine spongiform encephalopathy"/>
              </a:rPr>
              <a:t>Bovine spongiform encephalopathy</a:t>
            </a:r>
            <a:r>
              <a:rPr lang="en-US" sz="1400" b="1" smtClean="0"/>
              <a:t>, more popularly known as mad cow disease [</a:t>
            </a:r>
            <a:r>
              <a:rPr lang="en-US" sz="1400" b="1" i="1" smtClean="0">
                <a:hlinkClick r:id="rId13" tooltip="Wikipedia:Citing sources"/>
              </a:rPr>
              <a:t>citation needed</a:t>
            </a:r>
            <a:r>
              <a:rPr lang="en-US" sz="1400" b="1" smtClean="0"/>
              <a:t>].</a:t>
            </a:r>
          </a:p>
        </p:txBody>
      </p:sp>
      <p:pic>
        <p:nvPicPr>
          <p:cNvPr id="15364" name="Picture 4" descr=" ">
            <a:hlinkClick r:id="rId14" tooltip=" "/>
          </p:cNvPr>
          <p:cNvPicPr>
            <a:picLocks noChangeAspect="1" noChangeArrowheads="1"/>
          </p:cNvPicPr>
          <p:nvPr/>
        </p:nvPicPr>
        <p:blipFill>
          <a:blip r:embed="rId15" cstate="print"/>
          <a:srcRect/>
          <a:stretch>
            <a:fillRect/>
          </a:stretch>
        </p:blipFill>
        <p:spPr bwMode="auto">
          <a:xfrm>
            <a:off x="228600" y="228600"/>
            <a:ext cx="3810000" cy="2057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0" y="304800"/>
            <a:ext cx="4419600" cy="1066800"/>
          </a:xfrm>
        </p:spPr>
        <p:txBody>
          <a:bodyPr>
            <a:normAutofit fontScale="90000"/>
          </a:bodyPr>
          <a:lstStyle/>
          <a:p>
            <a:pPr eaLnBrk="1" hangingPunct="1"/>
            <a:r>
              <a:rPr lang="en-US" sz="3800" smtClean="0"/>
              <a:t>PORTERHOUSE STEAK</a:t>
            </a:r>
          </a:p>
        </p:txBody>
      </p:sp>
      <p:sp>
        <p:nvSpPr>
          <p:cNvPr id="16387" name="Rectangle 3"/>
          <p:cNvSpPr>
            <a:spLocks noGrp="1" noChangeArrowheads="1"/>
          </p:cNvSpPr>
          <p:nvPr>
            <p:ph type="body" idx="1"/>
          </p:nvPr>
        </p:nvSpPr>
        <p:spPr>
          <a:xfrm>
            <a:off x="457200" y="2667000"/>
            <a:ext cx="8229600" cy="3962400"/>
          </a:xfrm>
        </p:spPr>
        <p:txBody>
          <a:bodyPr/>
          <a:lstStyle/>
          <a:p>
            <a:pPr eaLnBrk="1" hangingPunct="1">
              <a:lnSpc>
                <a:spcPct val="80000"/>
              </a:lnSpc>
              <a:buFontTx/>
              <a:buNone/>
            </a:pPr>
            <a:r>
              <a:rPr lang="en-US" sz="1300" b="1" smtClean="0"/>
              <a:t>Beef Cut: Short Loin + Tenderloin</a:t>
            </a:r>
          </a:p>
          <a:p>
            <a:pPr eaLnBrk="1" hangingPunct="1">
              <a:lnSpc>
                <a:spcPct val="80000"/>
              </a:lnSpc>
            </a:pPr>
            <a:r>
              <a:rPr lang="en-US" sz="1300" b="1" smtClean="0"/>
              <a:t>The T-bone is a </a:t>
            </a:r>
            <a:r>
              <a:rPr lang="en-US" sz="1300" b="1" smtClean="0">
                <a:hlinkClick r:id="rId2" tooltip="Steak"/>
              </a:rPr>
              <a:t>steak</a:t>
            </a:r>
            <a:r>
              <a:rPr lang="en-US" sz="1300" b="1" smtClean="0"/>
              <a:t> cut of </a:t>
            </a:r>
            <a:r>
              <a:rPr lang="en-US" sz="1300" b="1" smtClean="0">
                <a:hlinkClick r:id="rId3" tooltip="Beef"/>
              </a:rPr>
              <a:t>beef</a:t>
            </a:r>
            <a:r>
              <a:rPr lang="en-US" sz="1300" b="1" smtClean="0"/>
              <a:t>. It consists of a </a:t>
            </a:r>
            <a:r>
              <a:rPr lang="en-US" sz="1300" b="1" smtClean="0">
                <a:hlinkClick r:id="rId4" tooltip="T"/>
              </a:rPr>
              <a:t>T</a:t>
            </a:r>
            <a:r>
              <a:rPr lang="en-US" sz="1300" b="1" smtClean="0"/>
              <a:t>-shaped bone with meat on each side. The larger side contains meat from the strip loin, whereas the smaller side contains the </a:t>
            </a:r>
            <a:r>
              <a:rPr lang="en-US" sz="1300" b="1" smtClean="0">
                <a:hlinkClick r:id="rId5" tooltip="Beef tenderloin"/>
              </a:rPr>
              <a:t>tenderloin</a:t>
            </a:r>
            <a:r>
              <a:rPr lang="en-US" sz="1300" b="1" smtClean="0"/>
              <a:t>. T-bone steaks from the rear end of the tenderloin contain a much larger section of the tenderloin, and are called porterhouse steaks. (NB, in British Commonwealth countries, only the strip loin side is called the porterhouse, and the tenderloin side is called the filet. Thus a "porterhouse steak" order results in a boneless steak that is the equivalent of </a:t>
            </a:r>
            <a:r>
              <a:rPr lang="en-US" sz="1300" b="1" smtClean="0">
                <a:hlinkClick r:id="rId6" tooltip="Strip steak"/>
              </a:rPr>
              <a:t>strip steak</a:t>
            </a:r>
            <a:r>
              <a:rPr lang="en-US" sz="1300" b="1" smtClean="0"/>
              <a:t>.)</a:t>
            </a:r>
          </a:p>
          <a:p>
            <a:pPr eaLnBrk="1" hangingPunct="1">
              <a:lnSpc>
                <a:spcPct val="80000"/>
              </a:lnSpc>
            </a:pPr>
            <a:r>
              <a:rPr lang="en-US" sz="1300" b="1" smtClean="0"/>
              <a:t>There is little agreement among experts on how large the tenderloin must be to call a T-bone a porterhouse; some steaks with a large tenderloin may be called a mere T-bone in some restaurants and steakhouses. However, there is general agreement the tenderloin can be no thinner than the diameter of a US </a:t>
            </a:r>
            <a:r>
              <a:rPr lang="en-US" sz="1300" b="1" smtClean="0">
                <a:hlinkClick r:id="rId7" tooltip="Quarter (U.S. Coin)"/>
              </a:rPr>
              <a:t>quarter dollar coin</a:t>
            </a:r>
            <a:r>
              <a:rPr lang="en-US" sz="1300" b="1" smtClean="0"/>
              <a:t> (24.26 mm) to be classified as a porterhouse.</a:t>
            </a:r>
          </a:p>
          <a:p>
            <a:pPr eaLnBrk="1" hangingPunct="1">
              <a:lnSpc>
                <a:spcPct val="80000"/>
              </a:lnSpc>
            </a:pPr>
            <a:r>
              <a:rPr lang="en-US" sz="1300" b="1" smtClean="0"/>
              <a:t>Due to their large size and the fact that they contain meat from two of the most prized cuts of steak, T-bone steaks are generally considered one of the highest quality steaks, and prices at </a:t>
            </a:r>
            <a:r>
              <a:rPr lang="en-US" sz="1300" b="1" smtClean="0">
                <a:hlinkClick r:id="rId8" tooltip="Steakhouse"/>
              </a:rPr>
              <a:t>steakhouses</a:t>
            </a:r>
            <a:r>
              <a:rPr lang="en-US" sz="1300" b="1" smtClean="0"/>
              <a:t> are accordingly high. Porterhouse steaks are even more highly valued due to their large tenderloin.</a:t>
            </a:r>
          </a:p>
          <a:p>
            <a:pPr eaLnBrk="1" hangingPunct="1">
              <a:lnSpc>
                <a:spcPct val="80000"/>
              </a:lnSpc>
            </a:pPr>
            <a:r>
              <a:rPr lang="en-US" sz="1300" b="1" smtClean="0"/>
              <a:t>In the </a:t>
            </a:r>
            <a:r>
              <a:rPr lang="en-US" sz="1300" b="1" smtClean="0">
                <a:hlinkClick r:id="rId9" tooltip="United States"/>
              </a:rPr>
              <a:t>United States</a:t>
            </a:r>
            <a:r>
              <a:rPr lang="en-US" sz="1300" b="1" smtClean="0"/>
              <a:t>, the T-bone has the meat-cutting classification </a:t>
            </a:r>
            <a:r>
              <a:rPr lang="en-US" sz="1300" b="1" smtClean="0">
                <a:hlinkClick r:id="rId10" tooltip="NAMP"/>
              </a:rPr>
              <a:t>NAMP</a:t>
            </a:r>
            <a:r>
              <a:rPr lang="en-US" sz="1300" b="1" smtClean="0"/>
              <a:t> 1174; the porterhouse is NAMP 1173.</a:t>
            </a:r>
          </a:p>
          <a:p>
            <a:pPr eaLnBrk="1" hangingPunct="1">
              <a:lnSpc>
                <a:spcPct val="80000"/>
              </a:lnSpc>
            </a:pPr>
            <a:r>
              <a:rPr lang="en-US" sz="1300" b="1" smtClean="0"/>
              <a:t>Because bone </a:t>
            </a:r>
            <a:r>
              <a:rPr lang="en-US" sz="1300" b="1" smtClean="0">
                <a:hlinkClick r:id="rId11" tooltip="Heat conduction"/>
              </a:rPr>
              <a:t>conducts heat</a:t>
            </a:r>
            <a:r>
              <a:rPr lang="en-US" sz="1300" b="1" smtClean="0"/>
              <a:t>, and because of the differences in the two cuts of meat, different parts of the steak will reach </a:t>
            </a:r>
            <a:r>
              <a:rPr lang="en-US" sz="1300" b="1" smtClean="0">
                <a:hlinkClick r:id="rId12" tooltip="Steak"/>
              </a:rPr>
              <a:t>the desired cooked temperature</a:t>
            </a:r>
            <a:r>
              <a:rPr lang="en-US" sz="1300" b="1" smtClean="0"/>
              <a:t> at different times. The meat near the bone will cook more slowly than the rest of the steak, and the tenderloin will tend to reach the desired level of doneness before the strip</a:t>
            </a:r>
            <a:r>
              <a:rPr lang="en-US" sz="1000" smtClean="0"/>
              <a:t>.</a:t>
            </a:r>
          </a:p>
        </p:txBody>
      </p:sp>
      <p:pic>
        <p:nvPicPr>
          <p:cNvPr id="16388" name="Picture 4" descr=" ">
            <a:hlinkClick r:id="rId13" tooltip=" "/>
          </p:cNvPr>
          <p:cNvPicPr>
            <a:picLocks noChangeAspect="1" noChangeArrowheads="1"/>
          </p:cNvPicPr>
          <p:nvPr/>
        </p:nvPicPr>
        <p:blipFill>
          <a:blip r:embed="rId14" cstate="print"/>
          <a:srcRect/>
          <a:stretch>
            <a:fillRect/>
          </a:stretch>
        </p:blipFill>
        <p:spPr bwMode="auto">
          <a:xfrm>
            <a:off x="457200" y="152400"/>
            <a:ext cx="3352800" cy="2362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029200" y="304800"/>
            <a:ext cx="3962400" cy="914400"/>
          </a:xfrm>
        </p:spPr>
        <p:txBody>
          <a:bodyPr/>
          <a:lstStyle/>
          <a:p>
            <a:pPr eaLnBrk="1" hangingPunct="1"/>
            <a:r>
              <a:rPr lang="en-US" sz="3800" smtClean="0"/>
              <a:t>FILET MIGNON</a:t>
            </a:r>
          </a:p>
        </p:txBody>
      </p:sp>
      <p:sp>
        <p:nvSpPr>
          <p:cNvPr id="17411" name="Rectangle 3"/>
          <p:cNvSpPr>
            <a:spLocks noGrp="1" noChangeArrowheads="1"/>
          </p:cNvSpPr>
          <p:nvPr>
            <p:ph type="body" idx="1"/>
          </p:nvPr>
        </p:nvSpPr>
        <p:spPr>
          <a:xfrm>
            <a:off x="457200" y="2743200"/>
            <a:ext cx="8229600" cy="3657600"/>
          </a:xfrm>
        </p:spPr>
        <p:txBody>
          <a:bodyPr/>
          <a:lstStyle/>
          <a:p>
            <a:pPr eaLnBrk="1" hangingPunct="1">
              <a:lnSpc>
                <a:spcPct val="80000"/>
              </a:lnSpc>
              <a:buFontTx/>
              <a:buNone/>
            </a:pPr>
            <a:r>
              <a:rPr lang="en-US" sz="1400" b="1" smtClean="0"/>
              <a:t>Beef Cut: Tenderloin</a:t>
            </a:r>
          </a:p>
          <a:p>
            <a:pPr eaLnBrk="1" hangingPunct="1">
              <a:lnSpc>
                <a:spcPct val="80000"/>
              </a:lnSpc>
              <a:buFontTx/>
              <a:buNone/>
            </a:pPr>
            <a:endParaRPr lang="en-US" sz="1400" b="1" smtClean="0"/>
          </a:p>
          <a:p>
            <a:pPr eaLnBrk="1" hangingPunct="1">
              <a:lnSpc>
                <a:spcPct val="80000"/>
              </a:lnSpc>
              <a:buFontTx/>
              <a:buBlip>
                <a:blip r:embed="rId2"/>
              </a:buBlip>
            </a:pPr>
            <a:r>
              <a:rPr lang="en-US" sz="1400" b="1" smtClean="0"/>
              <a:t>The same cut of beef can also be called:</a:t>
            </a:r>
          </a:p>
          <a:p>
            <a:pPr eaLnBrk="1" hangingPunct="1">
              <a:lnSpc>
                <a:spcPct val="80000"/>
              </a:lnSpc>
              <a:buFontTx/>
              <a:buBlip>
                <a:blip r:embed="rId2"/>
              </a:buBlip>
            </a:pPr>
            <a:r>
              <a:rPr lang="en-US" sz="1400" b="1" smtClean="0">
                <a:hlinkClick r:id="rId3" tooltip="French language"/>
              </a:rPr>
              <a:t>French</a:t>
            </a:r>
            <a:r>
              <a:rPr lang="en-US" sz="1400" b="1" smtClean="0"/>
              <a:t>: </a:t>
            </a:r>
            <a:r>
              <a:rPr lang="en-US" sz="1400" b="1" i="1" smtClean="0"/>
              <a:t>chateaubriand</a:t>
            </a:r>
            <a:r>
              <a:rPr lang="en-US" sz="1400" b="1" smtClean="0"/>
              <a:t>, </a:t>
            </a:r>
            <a:r>
              <a:rPr lang="en-US" sz="1400" b="1" i="1" smtClean="0"/>
              <a:t>tournedos</a:t>
            </a:r>
            <a:r>
              <a:rPr lang="en-US" sz="1400" b="1" smtClean="0"/>
              <a:t>, </a:t>
            </a:r>
            <a:r>
              <a:rPr lang="en-US" sz="1400" b="1" i="1" smtClean="0"/>
              <a:t>filet de bœuf</a:t>
            </a:r>
            <a:r>
              <a:rPr lang="en-US" sz="1400" b="1" smtClean="0"/>
              <a:t> </a:t>
            </a:r>
          </a:p>
          <a:p>
            <a:pPr eaLnBrk="1" hangingPunct="1">
              <a:lnSpc>
                <a:spcPct val="80000"/>
              </a:lnSpc>
              <a:buFontTx/>
              <a:buBlip>
                <a:blip r:embed="rId2"/>
              </a:buBlip>
            </a:pPr>
            <a:r>
              <a:rPr lang="en-US" sz="1400" b="1" smtClean="0">
                <a:hlinkClick r:id="rId4" tooltip="English language"/>
              </a:rPr>
              <a:t>English</a:t>
            </a:r>
            <a:r>
              <a:rPr lang="en-US" sz="1400" b="1" smtClean="0"/>
              <a:t>: Medallions, Tenderloin Steak </a:t>
            </a:r>
          </a:p>
          <a:p>
            <a:pPr eaLnBrk="1" hangingPunct="1">
              <a:lnSpc>
                <a:spcPct val="80000"/>
              </a:lnSpc>
              <a:buFontTx/>
              <a:buBlip>
                <a:blip r:embed="rId2"/>
              </a:buBlip>
            </a:pPr>
            <a:endParaRPr lang="en-US" sz="1400" b="1" smtClean="0"/>
          </a:p>
          <a:p>
            <a:pPr eaLnBrk="1" hangingPunct="1">
              <a:lnSpc>
                <a:spcPct val="80000"/>
              </a:lnSpc>
              <a:buFontTx/>
              <a:buBlip>
                <a:blip r:embed="rId2"/>
              </a:buBlip>
            </a:pPr>
            <a:r>
              <a:rPr lang="en-US" sz="1400" b="1" smtClean="0"/>
              <a:t>The tenderloin runs along either side of the </a:t>
            </a:r>
            <a:r>
              <a:rPr lang="en-US" sz="1400" b="1" smtClean="0">
                <a:hlinkClick r:id="rId5" tooltip="Vertebral column"/>
              </a:rPr>
              <a:t>spine</a:t>
            </a:r>
            <a:r>
              <a:rPr lang="en-US" sz="1400" b="1" smtClean="0"/>
              <a:t>, and is usually harvested as two long snake-like shaped cuts of beef. The tenderloin is sometimes sold whole. If the short end of the tenderloin is cut into portions before cooking, that portion is known as Filet Mignon, or the filet, from the French boneless meat (mignon meaning "small" as true mignons are cut from the smaller tail end of the tenderloin).</a:t>
            </a:r>
          </a:p>
          <a:p>
            <a:pPr eaLnBrk="1" hangingPunct="1">
              <a:lnSpc>
                <a:spcPct val="80000"/>
              </a:lnSpc>
              <a:buFontTx/>
              <a:buBlip>
                <a:blip r:embed="rId2"/>
              </a:buBlip>
            </a:pPr>
            <a:r>
              <a:rPr lang="en-US" sz="1400" b="1" smtClean="0"/>
              <a:t>The filet is considered to be the tenderest cut of beef, and one of the most expensive. The average cow provides no more than 4-6 pounds of filet per animal. Because the muscle is non-weight bearing, it receives very little exercise, which makes it tender.</a:t>
            </a:r>
          </a:p>
          <a:p>
            <a:pPr eaLnBrk="1" hangingPunct="1">
              <a:lnSpc>
                <a:spcPct val="80000"/>
              </a:lnSpc>
              <a:buFontTx/>
              <a:buBlip>
                <a:blip r:embed="rId2"/>
              </a:buBlip>
            </a:pPr>
            <a:r>
              <a:rPr lang="en-US" sz="1400" b="1" smtClean="0"/>
              <a:t>The filet can be cut into 1-2 inch thick portions, then grilled and served as-is, with minimum seasoning. Most chefs expect this cut to be cooked no more than </a:t>
            </a:r>
            <a:r>
              <a:rPr lang="en-US" sz="1400" b="1" smtClean="0">
                <a:hlinkClick r:id="rId6" tooltip="Medium rare"/>
              </a:rPr>
              <a:t>medium rare</a:t>
            </a:r>
            <a:r>
              <a:rPr lang="en-US" sz="1400" b="1" smtClean="0"/>
              <a:t>. </a:t>
            </a:r>
          </a:p>
        </p:txBody>
      </p:sp>
      <p:pic>
        <p:nvPicPr>
          <p:cNvPr id="17412" name="Picture 4" descr=" ">
            <a:hlinkClick r:id="rId7" tooltip=" "/>
          </p:cNvPr>
          <p:cNvPicPr>
            <a:picLocks noChangeAspect="1" noChangeArrowheads="1"/>
          </p:cNvPicPr>
          <p:nvPr/>
        </p:nvPicPr>
        <p:blipFill>
          <a:blip r:embed="rId8" cstate="print"/>
          <a:srcRect/>
          <a:stretch>
            <a:fillRect/>
          </a:stretch>
        </p:blipFill>
        <p:spPr bwMode="auto">
          <a:xfrm>
            <a:off x="609600" y="228600"/>
            <a:ext cx="3505200" cy="2209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787</Words>
  <Application>Microsoft Office PowerPoint</Application>
  <PresentationFormat>On-screen Show (4:3)</PresentationFormat>
  <Paragraphs>31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RIB EYE STEAK </vt:lpstr>
      <vt:lpstr>NEW YORK STRIP</vt:lpstr>
      <vt:lpstr>PORTERHOUSE STEAK</vt:lpstr>
      <vt:lpstr>FILET MIGNON</vt:lpstr>
    </vt:vector>
  </TitlesOfParts>
  <Company>Princess Cruises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RIB EYE STEAK </dc:title>
  <dc:creator>dihafbd1</dc:creator>
  <cp:lastModifiedBy>dihafbd1</cp:lastModifiedBy>
  <cp:revision>1</cp:revision>
  <dcterms:created xsi:type="dcterms:W3CDTF">2011-02-11T12:26:29Z</dcterms:created>
  <dcterms:modified xsi:type="dcterms:W3CDTF">2011-02-11T12:27:53Z</dcterms:modified>
</cp:coreProperties>
</file>